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0" r:id="rId14"/>
    <p:sldId id="268" r:id="rId15"/>
    <p:sldId id="269" r:id="rId16"/>
    <p:sldId id="271" r:id="rId17"/>
    <p:sldId id="272" r:id="rId18"/>
    <p:sldId id="273" r:id="rId19"/>
    <p:sldId id="274" r:id="rId20"/>
    <p:sldId id="275" r:id="rId21"/>
    <p:sldId id="276" r:id="rId22"/>
  </p:sldIdLst>
  <p:sldSz cx="13208000" cy="9907588"/>
  <p:notesSz cx="6858000" cy="9144000"/>
  <p:defaultTextStyle>
    <a:defPPr marL="0" marR="0" indent="0" algn="l" defTabSz="554766" rtl="0" fontAlgn="auto" latinLnBrk="1"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defRPr>
    </a:defPPr>
    <a:lvl1pPr marL="0" marR="0" indent="0" algn="ctr" defTabSz="500831" rtl="0" fontAlgn="auto" latinLnBrk="0" hangingPunct="0">
      <a:lnSpc>
        <a:spcPct val="100000"/>
      </a:lnSpc>
      <a:spcBef>
        <a:spcPts val="0"/>
      </a:spcBef>
      <a:spcAft>
        <a:spcPts val="0"/>
      </a:spcAft>
      <a:buClrTx/>
      <a:buSzTx/>
      <a:buFontTx/>
      <a:buNone/>
      <a:tabLst/>
      <a:defRPr kumimoji="0" sz="1941" b="0" i="0" u="none" strike="noStrike" cap="none" spc="0" normalizeH="0" baseline="0">
        <a:ln>
          <a:noFill/>
        </a:ln>
        <a:solidFill>
          <a:srgbClr val="414141"/>
        </a:solidFill>
        <a:effectLst/>
        <a:uFillTx/>
        <a:latin typeface="Palatino"/>
        <a:ea typeface="Palatino"/>
        <a:cs typeface="Palatino"/>
        <a:sym typeface="Palatino"/>
      </a:defRPr>
    </a:lvl1pPr>
    <a:lvl2pPr marL="0" marR="0" indent="0" algn="ctr" defTabSz="500831" rtl="0" fontAlgn="auto" latinLnBrk="0" hangingPunct="0">
      <a:lnSpc>
        <a:spcPct val="100000"/>
      </a:lnSpc>
      <a:spcBef>
        <a:spcPts val="0"/>
      </a:spcBef>
      <a:spcAft>
        <a:spcPts val="0"/>
      </a:spcAft>
      <a:buClrTx/>
      <a:buSzTx/>
      <a:buFontTx/>
      <a:buNone/>
      <a:tabLst/>
      <a:defRPr kumimoji="0" sz="1941" b="0" i="0" u="none" strike="noStrike" cap="none" spc="0" normalizeH="0" baseline="0">
        <a:ln>
          <a:noFill/>
        </a:ln>
        <a:solidFill>
          <a:srgbClr val="414141"/>
        </a:solidFill>
        <a:effectLst/>
        <a:uFillTx/>
        <a:latin typeface="Palatino"/>
        <a:ea typeface="Palatino"/>
        <a:cs typeface="Palatino"/>
        <a:sym typeface="Palatino"/>
      </a:defRPr>
    </a:lvl2pPr>
    <a:lvl3pPr marL="0" marR="0" indent="0" algn="ctr" defTabSz="500831" rtl="0" fontAlgn="auto" latinLnBrk="0" hangingPunct="0">
      <a:lnSpc>
        <a:spcPct val="100000"/>
      </a:lnSpc>
      <a:spcBef>
        <a:spcPts val="0"/>
      </a:spcBef>
      <a:spcAft>
        <a:spcPts val="0"/>
      </a:spcAft>
      <a:buClrTx/>
      <a:buSzTx/>
      <a:buFontTx/>
      <a:buNone/>
      <a:tabLst/>
      <a:defRPr kumimoji="0" sz="1941" b="0" i="0" u="none" strike="noStrike" cap="none" spc="0" normalizeH="0" baseline="0">
        <a:ln>
          <a:noFill/>
        </a:ln>
        <a:solidFill>
          <a:srgbClr val="414141"/>
        </a:solidFill>
        <a:effectLst/>
        <a:uFillTx/>
        <a:latin typeface="Palatino"/>
        <a:ea typeface="Palatino"/>
        <a:cs typeface="Palatino"/>
        <a:sym typeface="Palatino"/>
      </a:defRPr>
    </a:lvl3pPr>
    <a:lvl4pPr marL="0" marR="0" indent="0" algn="ctr" defTabSz="500831" rtl="0" fontAlgn="auto" latinLnBrk="0" hangingPunct="0">
      <a:lnSpc>
        <a:spcPct val="100000"/>
      </a:lnSpc>
      <a:spcBef>
        <a:spcPts val="0"/>
      </a:spcBef>
      <a:spcAft>
        <a:spcPts val="0"/>
      </a:spcAft>
      <a:buClrTx/>
      <a:buSzTx/>
      <a:buFontTx/>
      <a:buNone/>
      <a:tabLst/>
      <a:defRPr kumimoji="0" sz="1941" b="0" i="0" u="none" strike="noStrike" cap="none" spc="0" normalizeH="0" baseline="0">
        <a:ln>
          <a:noFill/>
        </a:ln>
        <a:solidFill>
          <a:srgbClr val="414141"/>
        </a:solidFill>
        <a:effectLst/>
        <a:uFillTx/>
        <a:latin typeface="Palatino"/>
        <a:ea typeface="Palatino"/>
        <a:cs typeface="Palatino"/>
        <a:sym typeface="Palatino"/>
      </a:defRPr>
    </a:lvl4pPr>
    <a:lvl5pPr marL="0" marR="0" indent="0" algn="ctr" defTabSz="500831" rtl="0" fontAlgn="auto" latinLnBrk="0" hangingPunct="0">
      <a:lnSpc>
        <a:spcPct val="100000"/>
      </a:lnSpc>
      <a:spcBef>
        <a:spcPts val="0"/>
      </a:spcBef>
      <a:spcAft>
        <a:spcPts val="0"/>
      </a:spcAft>
      <a:buClrTx/>
      <a:buSzTx/>
      <a:buFontTx/>
      <a:buNone/>
      <a:tabLst/>
      <a:defRPr kumimoji="0" sz="1941" b="0" i="0" u="none" strike="noStrike" cap="none" spc="0" normalizeH="0" baseline="0">
        <a:ln>
          <a:noFill/>
        </a:ln>
        <a:solidFill>
          <a:srgbClr val="414141"/>
        </a:solidFill>
        <a:effectLst/>
        <a:uFillTx/>
        <a:latin typeface="Palatino"/>
        <a:ea typeface="Palatino"/>
        <a:cs typeface="Palatino"/>
        <a:sym typeface="Palatino"/>
      </a:defRPr>
    </a:lvl5pPr>
    <a:lvl6pPr marL="0" marR="0" indent="0" algn="ctr" defTabSz="500831" rtl="0" fontAlgn="auto" latinLnBrk="0" hangingPunct="0">
      <a:lnSpc>
        <a:spcPct val="100000"/>
      </a:lnSpc>
      <a:spcBef>
        <a:spcPts val="0"/>
      </a:spcBef>
      <a:spcAft>
        <a:spcPts val="0"/>
      </a:spcAft>
      <a:buClrTx/>
      <a:buSzTx/>
      <a:buFontTx/>
      <a:buNone/>
      <a:tabLst/>
      <a:defRPr kumimoji="0" sz="1941" b="0" i="0" u="none" strike="noStrike" cap="none" spc="0" normalizeH="0" baseline="0">
        <a:ln>
          <a:noFill/>
        </a:ln>
        <a:solidFill>
          <a:srgbClr val="414141"/>
        </a:solidFill>
        <a:effectLst/>
        <a:uFillTx/>
        <a:latin typeface="Palatino"/>
        <a:ea typeface="Palatino"/>
        <a:cs typeface="Palatino"/>
        <a:sym typeface="Palatino"/>
      </a:defRPr>
    </a:lvl6pPr>
    <a:lvl7pPr marL="0" marR="0" indent="0" algn="ctr" defTabSz="500831" rtl="0" fontAlgn="auto" latinLnBrk="0" hangingPunct="0">
      <a:lnSpc>
        <a:spcPct val="100000"/>
      </a:lnSpc>
      <a:spcBef>
        <a:spcPts val="0"/>
      </a:spcBef>
      <a:spcAft>
        <a:spcPts val="0"/>
      </a:spcAft>
      <a:buClrTx/>
      <a:buSzTx/>
      <a:buFontTx/>
      <a:buNone/>
      <a:tabLst/>
      <a:defRPr kumimoji="0" sz="1941" b="0" i="0" u="none" strike="noStrike" cap="none" spc="0" normalizeH="0" baseline="0">
        <a:ln>
          <a:noFill/>
        </a:ln>
        <a:solidFill>
          <a:srgbClr val="414141"/>
        </a:solidFill>
        <a:effectLst/>
        <a:uFillTx/>
        <a:latin typeface="Palatino"/>
        <a:ea typeface="Palatino"/>
        <a:cs typeface="Palatino"/>
        <a:sym typeface="Palatino"/>
      </a:defRPr>
    </a:lvl7pPr>
    <a:lvl8pPr marL="0" marR="0" indent="0" algn="ctr" defTabSz="500831" rtl="0" fontAlgn="auto" latinLnBrk="0" hangingPunct="0">
      <a:lnSpc>
        <a:spcPct val="100000"/>
      </a:lnSpc>
      <a:spcBef>
        <a:spcPts val="0"/>
      </a:spcBef>
      <a:spcAft>
        <a:spcPts val="0"/>
      </a:spcAft>
      <a:buClrTx/>
      <a:buSzTx/>
      <a:buFontTx/>
      <a:buNone/>
      <a:tabLst/>
      <a:defRPr kumimoji="0" sz="1941" b="0" i="0" u="none" strike="noStrike" cap="none" spc="0" normalizeH="0" baseline="0">
        <a:ln>
          <a:noFill/>
        </a:ln>
        <a:solidFill>
          <a:srgbClr val="414141"/>
        </a:solidFill>
        <a:effectLst/>
        <a:uFillTx/>
        <a:latin typeface="Palatino"/>
        <a:ea typeface="Palatino"/>
        <a:cs typeface="Palatino"/>
        <a:sym typeface="Palatino"/>
      </a:defRPr>
    </a:lvl8pPr>
    <a:lvl9pPr marL="0" marR="0" indent="0" algn="ctr" defTabSz="500831" rtl="0" fontAlgn="auto" latinLnBrk="0" hangingPunct="0">
      <a:lnSpc>
        <a:spcPct val="100000"/>
      </a:lnSpc>
      <a:spcBef>
        <a:spcPts val="0"/>
      </a:spcBef>
      <a:spcAft>
        <a:spcPts val="0"/>
      </a:spcAft>
      <a:buClrTx/>
      <a:buSzTx/>
      <a:buFontTx/>
      <a:buNone/>
      <a:tabLst/>
      <a:defRPr kumimoji="0" sz="1941" b="0" i="0" u="none" strike="noStrike" cap="none" spc="0" normalizeH="0" baseline="0">
        <a:ln>
          <a:noFill/>
        </a:ln>
        <a:solidFill>
          <a:srgbClr val="414141"/>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7"/>
    <p:restoredTop sz="94527"/>
  </p:normalViewPr>
  <p:slideViewPr>
    <p:cSldViewPr snapToGrid="0" snapToObjects="1">
      <p:cViewPr varScale="1">
        <p:scale>
          <a:sx n="76" d="100"/>
          <a:sy n="76" d="100"/>
        </p:scale>
        <p:origin x="704" y="21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2.8925800000000002E-2"/>
          <c:y val="3.9288099999999999E-2"/>
          <c:w val="0.79526699999999995"/>
          <c:h val="0.89115200000000006"/>
        </c:manualLayout>
      </c:layout>
      <c:barChart>
        <c:barDir val="col"/>
        <c:grouping val="clustered"/>
        <c:varyColors val="0"/>
        <c:ser>
          <c:idx val="0"/>
          <c:order val="0"/>
          <c:tx>
            <c:strRef>
              <c:f>Sheet1!$A$2</c:f>
              <c:strCache>
                <c:ptCount val="1"/>
                <c:pt idx="0">
                  <c:v>Postoperative Pain (%)</c:v>
                </c:pt>
              </c:strCache>
            </c:strRef>
          </c:tx>
          <c:spPr>
            <a:solidFill>
              <a:srgbClr val="41619C">
                <a:alpha val="90000"/>
              </a:srgbClr>
            </a:solidFill>
            <a:ln w="12700" cap="flat">
              <a:noFill/>
              <a:miter lim="400000"/>
            </a:ln>
            <a:effectLst/>
          </c:spPr>
          <c:invertIfNegative val="0"/>
          <c:dLbls>
            <c:numFmt formatCode="General" sourceLinked="0"/>
            <c:spPr>
              <a:noFill/>
              <a:ln>
                <a:noFill/>
              </a:ln>
              <a:effectLst/>
            </c:spPr>
            <c:txPr>
              <a:bodyPr/>
              <a:lstStyle/>
              <a:p>
                <a:pPr>
                  <a:defRPr sz="2000" b="0" i="0" u="none" strike="noStrike">
                    <a:solidFill>
                      <a:srgbClr val="FFFFFF"/>
                    </a:solidFill>
                    <a:effectLst>
                      <a:outerShdw blurRad="127000" dist="74711" dir="5400000" algn="tl">
                        <a:srgbClr val="000000">
                          <a:alpha val="61651"/>
                        </a:srgbClr>
                      </a:outerShdw>
                    </a:effectLst>
                    <a:latin typeface="Palatino Linotype"/>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Postop (&lt;2 weeks)</c:v>
                </c:pt>
                <c:pt idx="1">
                  <c:v>Acute pain (2 weeks - 6 months)</c:v>
                </c:pt>
                <c:pt idx="2">
                  <c:v>Early chronic pain (6-12 months)</c:v>
                </c:pt>
                <c:pt idx="3">
                  <c:v>Late chronic pain (&gt;12 months)</c:v>
                </c:pt>
              </c:strCache>
            </c:strRef>
          </c:cat>
          <c:val>
            <c:numRef>
              <c:f>Sheet1!$B$2:$E$2</c:f>
              <c:numCache>
                <c:formatCode>General</c:formatCode>
                <c:ptCount val="4"/>
                <c:pt idx="0">
                  <c:v>58.6</c:v>
                </c:pt>
                <c:pt idx="1">
                  <c:v>19</c:v>
                </c:pt>
                <c:pt idx="2">
                  <c:v>1.7</c:v>
                </c:pt>
                <c:pt idx="3">
                  <c:v>1.7</c:v>
                </c:pt>
              </c:numCache>
            </c:numRef>
          </c:val>
          <c:extLst>
            <c:ext xmlns:c16="http://schemas.microsoft.com/office/drawing/2014/chart" uri="{C3380CC4-5D6E-409C-BE32-E72D297353CC}">
              <c16:uniqueId val="{00000000-FBD8-BB4F-A09D-3AEC154968D4}"/>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C5C5C5"/>
            </a:solidFill>
            <a:prstDash val="solid"/>
            <a:miter lim="400000"/>
          </a:ln>
        </c:spPr>
        <c:txPr>
          <a:bodyPr rot="0"/>
          <a:lstStyle/>
          <a:p>
            <a:pPr>
              <a:defRPr sz="1400" b="0" i="0" u="none" strike="noStrike">
                <a:solidFill>
                  <a:srgbClr val="3B3936"/>
                </a:solidFill>
                <a:latin typeface="Palatino Linotype"/>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C5C5C5"/>
              </a:solidFill>
              <a:prstDash val="solid"/>
              <a:miter lim="400000"/>
            </a:ln>
          </c:spPr>
        </c:majorGridlines>
        <c:minorGridlines>
          <c:spPr>
            <a:ln w="12700" cap="flat">
              <a:solidFill>
                <a:srgbClr val="000000"/>
              </a:solidFill>
              <a:custDash>
                <a:ds d="100000" sp="200000"/>
              </a:custDash>
              <a:miter lim="400000"/>
            </a:ln>
          </c:spPr>
        </c:minorGridlines>
        <c:numFmt formatCode="General" sourceLinked="0"/>
        <c:majorTickMark val="none"/>
        <c:minorTickMark val="none"/>
        <c:tickLblPos val="nextTo"/>
        <c:spPr>
          <a:ln w="12700" cap="flat">
            <a:solidFill>
              <a:srgbClr val="C5C5C5"/>
            </a:solidFill>
            <a:prstDash val="solid"/>
            <a:miter lim="400000"/>
          </a:ln>
        </c:spPr>
        <c:txPr>
          <a:bodyPr rot="0"/>
          <a:lstStyle/>
          <a:p>
            <a:pPr>
              <a:defRPr sz="1600" b="0" i="0" u="none" strike="noStrike">
                <a:solidFill>
                  <a:srgbClr val="3B3936"/>
                </a:solidFill>
                <a:latin typeface="Palatino Linotype"/>
              </a:defRPr>
            </a:pPr>
            <a:endParaRPr lang="en-US"/>
          </a:p>
        </c:txPr>
        <c:crossAx val="2094734552"/>
        <c:crosses val="autoZero"/>
        <c:crossBetween val="between"/>
        <c:majorUnit val="15"/>
        <c:minorUnit val="7.5"/>
      </c:valAx>
      <c:spPr>
        <a:noFill/>
        <a:ln w="12700" cap="flat">
          <a:noFill/>
          <a:miter lim="400000"/>
        </a:ln>
        <a:effectLst/>
      </c:spPr>
    </c:plotArea>
    <c:legend>
      <c:legendPos val="r"/>
      <c:layout>
        <c:manualLayout>
          <c:xMode val="edge"/>
          <c:yMode val="edge"/>
          <c:x val="0.24002299999999999"/>
          <c:y val="0.302315"/>
          <c:w val="0.75997700000000001"/>
          <c:h val="9.6560499999999994E-2"/>
        </c:manualLayout>
      </c:layout>
      <c:overlay val="1"/>
      <c:spPr>
        <a:noFill/>
        <a:ln w="12700" cap="flat">
          <a:noFill/>
          <a:miter lim="400000"/>
        </a:ln>
        <a:effectLst/>
      </c:spPr>
      <c:txPr>
        <a:bodyPr rot="0"/>
        <a:lstStyle/>
        <a:p>
          <a:pPr>
            <a:defRPr sz="2000" b="0" i="0" u="none" strike="noStrike">
              <a:solidFill>
                <a:srgbClr val="3B3936"/>
              </a:solidFill>
              <a:latin typeface="Palatino Linotype"/>
            </a:defRPr>
          </a:pPr>
          <a:endParaRPr lang="en-US"/>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6.0553599999999999E-2"/>
          <c:y val="4.4243900000000003E-2"/>
          <c:w val="0.934446"/>
          <c:h val="0.87959699999999996"/>
        </c:manualLayout>
      </c:layout>
      <c:barChart>
        <c:barDir val="col"/>
        <c:grouping val="stacked"/>
        <c:varyColors val="0"/>
        <c:ser>
          <c:idx val="0"/>
          <c:order val="0"/>
          <c:tx>
            <c:strRef>
              <c:f>Sheet1!$A$2</c:f>
              <c:strCache>
                <c:ptCount val="1"/>
                <c:pt idx="0">
                  <c:v>Frequent</c:v>
                </c:pt>
              </c:strCache>
            </c:strRef>
          </c:tx>
          <c:spPr>
            <a:gradFill flip="none" rotWithShape="1">
              <a:gsLst>
                <a:gs pos="0">
                  <a:schemeClr val="accent1">
                    <a:hueOff val="369194"/>
                    <a:satOff val="6343"/>
                    <a:lumOff val="-13963"/>
                  </a:schemeClr>
                </a:gs>
                <a:gs pos="100000">
                  <a:schemeClr val="accent1">
                    <a:hueOff val="-113918"/>
                    <a:satOff val="19024"/>
                    <a:lumOff val="19749"/>
                  </a:schemeClr>
                </a:gs>
              </a:gsLst>
              <a:lin ang="5400000" scaled="0"/>
            </a:gradFill>
            <a:ln w="12700" cap="flat">
              <a:noFill/>
              <a:miter lim="400000"/>
            </a:ln>
            <a:effectLst/>
          </c:spPr>
          <c:invertIfNegative val="0"/>
          <c:dLbls>
            <c:numFmt formatCode="#,##0" sourceLinked="0"/>
            <c:spPr>
              <a:noFill/>
              <a:ln>
                <a:noFill/>
              </a:ln>
              <a:effectLst/>
            </c:spPr>
            <c:txPr>
              <a:bodyPr/>
              <a:lstStyle/>
              <a:p>
                <a:pPr>
                  <a:defRPr sz="2000" b="0" i="0" u="none" strike="noStrike">
                    <a:solidFill>
                      <a:srgbClr val="FFFFFF"/>
                    </a:solidFill>
                    <a:effectLst>
                      <a:outerShdw blurRad="127000" dist="74711" dir="5400000" algn="tl">
                        <a:srgbClr val="000000">
                          <a:alpha val="61651"/>
                        </a:srgbClr>
                      </a:outerShdw>
                    </a:effectLst>
                    <a:latin typeface="Palatino"/>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Post op (&lt;2 weeks)</c:v>
                </c:pt>
                <c:pt idx="1">
                  <c:v>Acute pain (2 weeks - 6 months)</c:v>
                </c:pt>
                <c:pt idx="2">
                  <c:v>Early chronic pain (6 - 12months)</c:v>
                </c:pt>
                <c:pt idx="3">
                  <c:v>Late chronic pain (&gt;12 months)</c:v>
                </c:pt>
              </c:strCache>
            </c:strRef>
          </c:cat>
          <c:val>
            <c:numRef>
              <c:f>Sheet1!$B$2:$E$2</c:f>
              <c:numCache>
                <c:formatCode>General</c:formatCode>
                <c:ptCount val="4"/>
                <c:pt idx="0">
                  <c:v>15</c:v>
                </c:pt>
                <c:pt idx="1">
                  <c:v>4</c:v>
                </c:pt>
                <c:pt idx="2">
                  <c:v>1</c:v>
                </c:pt>
                <c:pt idx="3">
                  <c:v>1</c:v>
                </c:pt>
              </c:numCache>
            </c:numRef>
          </c:val>
          <c:extLst>
            <c:ext xmlns:c16="http://schemas.microsoft.com/office/drawing/2014/chart" uri="{C3380CC4-5D6E-409C-BE32-E72D297353CC}">
              <c16:uniqueId val="{00000000-900A-5242-895E-CA58E8875264}"/>
            </c:ext>
          </c:extLst>
        </c:ser>
        <c:ser>
          <c:idx val="1"/>
          <c:order val="1"/>
          <c:tx>
            <c:strRef>
              <c:f>Sheet1!$A$3</c:f>
              <c:strCache>
                <c:ptCount val="1"/>
                <c:pt idx="0">
                  <c:v>Occasional</c:v>
                </c:pt>
              </c:strCache>
            </c:strRef>
          </c:tx>
          <c:spPr>
            <a:gradFill flip="none" rotWithShape="1">
              <a:gsLst>
                <a:gs pos="0">
                  <a:schemeClr val="accent2">
                    <a:hueOff val="614819"/>
                    <a:satOff val="14458"/>
                    <a:lumOff val="-30440"/>
                  </a:schemeClr>
                </a:gs>
                <a:gs pos="100000">
                  <a:schemeClr val="accent2">
                    <a:hueOff val="-602737"/>
                    <a:satOff val="7170"/>
                    <a:lumOff val="14117"/>
                  </a:schemeClr>
                </a:gs>
              </a:gsLst>
              <a:lin ang="5400000" scaled="0"/>
            </a:gradFill>
            <a:ln w="12700" cap="flat">
              <a:noFill/>
              <a:miter lim="400000"/>
            </a:ln>
            <a:effectLst/>
          </c:spPr>
          <c:invertIfNegative val="0"/>
          <c:dLbls>
            <c:numFmt formatCode="#,##0" sourceLinked="0"/>
            <c:spPr>
              <a:noFill/>
              <a:ln>
                <a:noFill/>
              </a:ln>
              <a:effectLst/>
            </c:spPr>
            <c:txPr>
              <a:bodyPr/>
              <a:lstStyle/>
              <a:p>
                <a:pPr>
                  <a:defRPr sz="2000" b="0" i="0" u="none" strike="noStrike">
                    <a:solidFill>
                      <a:srgbClr val="FFFFFF"/>
                    </a:solidFill>
                    <a:effectLst>
                      <a:outerShdw blurRad="127000" dist="74711" dir="5400000" algn="tl">
                        <a:srgbClr val="000000">
                          <a:alpha val="61651"/>
                        </a:srgbClr>
                      </a:outerShdw>
                    </a:effectLst>
                    <a:latin typeface="Palatino"/>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Post op (&lt;2 weeks)</c:v>
                </c:pt>
                <c:pt idx="1">
                  <c:v>Acute pain (2 weeks - 6 months)</c:v>
                </c:pt>
                <c:pt idx="2">
                  <c:v>Early chronic pain (6 - 12months)</c:v>
                </c:pt>
                <c:pt idx="3">
                  <c:v>Late chronic pain (&gt;12 months)</c:v>
                </c:pt>
              </c:strCache>
            </c:strRef>
          </c:cat>
          <c:val>
            <c:numRef>
              <c:f>Sheet1!$B$3:$E$3</c:f>
              <c:numCache>
                <c:formatCode>General</c:formatCode>
                <c:ptCount val="4"/>
                <c:pt idx="0">
                  <c:v>19</c:v>
                </c:pt>
                <c:pt idx="1">
                  <c:v>7</c:v>
                </c:pt>
                <c:pt idx="2">
                  <c:v>0</c:v>
                </c:pt>
                <c:pt idx="3">
                  <c:v>0</c:v>
                </c:pt>
              </c:numCache>
            </c:numRef>
          </c:val>
          <c:extLst>
            <c:ext xmlns:c16="http://schemas.microsoft.com/office/drawing/2014/chart" uri="{C3380CC4-5D6E-409C-BE32-E72D297353CC}">
              <c16:uniqueId val="{00000001-900A-5242-895E-CA58E8875264}"/>
            </c:ext>
          </c:extLst>
        </c:ser>
        <c:dLbls>
          <c:showLegendKey val="0"/>
          <c:showVal val="0"/>
          <c:showCatName val="0"/>
          <c:showSerName val="0"/>
          <c:showPercent val="0"/>
          <c:showBubbleSize val="0"/>
        </c:dLbls>
        <c:gapWidth val="40"/>
        <c:overlap val="100"/>
        <c:axId val="2094734552"/>
        <c:axId val="2094734553"/>
      </c:barChart>
      <c:catAx>
        <c:axId val="2094734552"/>
        <c:scaling>
          <c:orientation val="minMax"/>
        </c:scaling>
        <c:delete val="0"/>
        <c:axPos val="b"/>
        <c:numFmt formatCode="General" sourceLinked="0"/>
        <c:majorTickMark val="cross"/>
        <c:minorTickMark val="none"/>
        <c:tickLblPos val="low"/>
        <c:spPr>
          <a:ln w="12700" cap="flat">
            <a:solidFill>
              <a:srgbClr val="B8B8B8"/>
            </a:solidFill>
            <a:prstDash val="solid"/>
            <a:miter lim="400000"/>
          </a:ln>
        </c:spPr>
        <c:txPr>
          <a:bodyPr rot="0"/>
          <a:lstStyle/>
          <a:p>
            <a:pPr>
              <a:defRPr sz="1400" b="0" i="0" u="none" strike="noStrike">
                <a:solidFill>
                  <a:srgbClr val="3B3936"/>
                </a:solidFill>
                <a:latin typeface="Palatino"/>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title>
          <c:tx>
            <c:rich>
              <a:bodyPr rot="-5400000"/>
              <a:lstStyle/>
              <a:p>
                <a:pPr>
                  <a:defRPr sz="2770" b="0" i="0" u="none" strike="noStrike">
                    <a:solidFill>
                      <a:srgbClr val="3B3936"/>
                    </a:solidFill>
                    <a:latin typeface="Palatino"/>
                  </a:defRPr>
                </a:pPr>
                <a:r>
                  <a:rPr lang="en-GB" sz="1400" b="0" i="0" u="none" strike="noStrike" dirty="0">
                    <a:solidFill>
                      <a:srgbClr val="3B3936"/>
                    </a:solidFill>
                    <a:latin typeface="Palatino"/>
                  </a:rPr>
                  <a:t>n</a:t>
                </a:r>
              </a:p>
            </c:rich>
          </c:tx>
          <c:layout>
            <c:manualLayout>
              <c:xMode val="edge"/>
              <c:yMode val="edge"/>
              <c:x val="0"/>
              <c:y val="0.48992762561395509"/>
            </c:manualLayout>
          </c:layout>
          <c:overlay val="1"/>
        </c:title>
        <c:numFmt formatCode="General" sourceLinked="0"/>
        <c:majorTickMark val="none"/>
        <c:minorTickMark val="none"/>
        <c:tickLblPos val="nextTo"/>
        <c:spPr>
          <a:ln w="12700" cap="flat">
            <a:solidFill>
              <a:srgbClr val="B8B8B8"/>
            </a:solidFill>
            <a:prstDash val="solid"/>
            <a:miter lim="400000"/>
          </a:ln>
        </c:spPr>
        <c:txPr>
          <a:bodyPr rot="0"/>
          <a:lstStyle/>
          <a:p>
            <a:pPr>
              <a:defRPr sz="1600" b="0" i="0" u="none" strike="noStrike">
                <a:solidFill>
                  <a:srgbClr val="3B3936"/>
                </a:solidFill>
                <a:latin typeface="Palatino"/>
              </a:defRPr>
            </a:pPr>
            <a:endParaRPr lang="en-US"/>
          </a:p>
        </c:txPr>
        <c:crossAx val="2094734552"/>
        <c:crosses val="autoZero"/>
        <c:crossBetween val="between"/>
        <c:majorUnit val="10"/>
        <c:minorUnit val="5"/>
      </c:valAx>
      <c:spPr>
        <a:noFill/>
        <a:ln w="12700" cap="flat">
          <a:solidFill>
            <a:srgbClr val="B8B8B8"/>
          </a:solidFill>
          <a:prstDash val="solid"/>
          <a:miter lim="400000"/>
        </a:ln>
        <a:effectLst/>
      </c:spPr>
    </c:plotArea>
    <c:legend>
      <c:legendPos val="r"/>
      <c:layout>
        <c:manualLayout>
          <c:xMode val="edge"/>
          <c:yMode val="edge"/>
          <c:x val="0.15953100000000001"/>
          <c:y val="7.4314900000000003E-2"/>
          <c:w val="0.66254299999999999"/>
          <c:h val="6.9243899999999997E-2"/>
        </c:manualLayout>
      </c:layout>
      <c:overlay val="1"/>
      <c:spPr>
        <a:noFill/>
        <a:ln w="12700" cap="flat">
          <a:noFill/>
          <a:miter lim="400000"/>
        </a:ln>
        <a:effectLst/>
      </c:spPr>
      <c:txPr>
        <a:bodyPr rot="0"/>
        <a:lstStyle/>
        <a:p>
          <a:pPr>
            <a:defRPr sz="1800" b="0" i="0" u="none" strike="noStrike">
              <a:solidFill>
                <a:srgbClr val="4C4946"/>
              </a:solidFill>
              <a:latin typeface="Palatino"/>
            </a:defRPr>
          </a:pPr>
          <a:endParaRPr lang="en-US"/>
        </a:p>
      </c:txPr>
    </c:legend>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4.7787900000000001E-2"/>
          <c:y val="5.5501099999999998E-2"/>
          <c:w val="0.735927"/>
          <c:h val="0.85589300000000001"/>
        </c:manualLayout>
      </c:layout>
      <c:barChart>
        <c:barDir val="col"/>
        <c:grouping val="clustered"/>
        <c:varyColors val="0"/>
        <c:ser>
          <c:idx val="0"/>
          <c:order val="0"/>
          <c:tx>
            <c:strRef>
              <c:f>Sheet1!$A$2</c:f>
              <c:strCache>
                <c:ptCount val="1"/>
                <c:pt idx="0">
                  <c:v>Paraesthesia</c:v>
                </c:pt>
              </c:strCache>
            </c:strRef>
          </c:tx>
          <c:spPr>
            <a:gradFill flip="none" rotWithShape="1">
              <a:gsLst>
                <a:gs pos="0">
                  <a:schemeClr val="accent1">
                    <a:hueOff val="369194"/>
                    <a:satOff val="6343"/>
                    <a:lumOff val="-13963"/>
                  </a:schemeClr>
                </a:gs>
                <a:gs pos="100000">
                  <a:schemeClr val="accent1">
                    <a:hueOff val="-113918"/>
                    <a:satOff val="19024"/>
                    <a:lumOff val="19749"/>
                  </a:schemeClr>
                </a:gs>
              </a:gsLst>
              <a:lin ang="5400000" scaled="0"/>
            </a:gradFill>
            <a:ln w="12700" cap="flat">
              <a:noFill/>
              <a:miter lim="400000"/>
            </a:ln>
            <a:effectLst/>
          </c:spPr>
          <c:invertIfNegative val="0"/>
          <c:dLbls>
            <c:numFmt formatCode="#,##0" sourceLinked="0"/>
            <c:spPr>
              <a:noFill/>
              <a:ln>
                <a:noFill/>
              </a:ln>
              <a:effectLst/>
            </c:spPr>
            <c:txPr>
              <a:bodyPr/>
              <a:lstStyle/>
              <a:p>
                <a:pPr>
                  <a:defRPr sz="2400" b="0" i="0" u="none" strike="noStrike">
                    <a:solidFill>
                      <a:srgbClr val="FFFFFF"/>
                    </a:solidFill>
                    <a:effectLst>
                      <a:outerShdw blurRad="127000" dist="74711" dir="5400000" algn="tl">
                        <a:srgbClr val="000000">
                          <a:alpha val="61651"/>
                        </a:srgbClr>
                      </a:outerShdw>
                    </a:effectLst>
                    <a:latin typeface="Palatino"/>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None</c:v>
                </c:pt>
                <c:pt idx="1">
                  <c:v>&lt;1 month</c:v>
                </c:pt>
                <c:pt idx="2">
                  <c:v>1-6 months</c:v>
                </c:pt>
                <c:pt idx="3">
                  <c:v>&gt;6 months</c:v>
                </c:pt>
              </c:strCache>
            </c:strRef>
          </c:cat>
          <c:val>
            <c:numRef>
              <c:f>Sheet1!$B$2:$E$2</c:f>
              <c:numCache>
                <c:formatCode>General</c:formatCode>
                <c:ptCount val="4"/>
                <c:pt idx="0">
                  <c:v>52</c:v>
                </c:pt>
                <c:pt idx="1">
                  <c:v>3</c:v>
                </c:pt>
                <c:pt idx="2">
                  <c:v>2</c:v>
                </c:pt>
                <c:pt idx="3">
                  <c:v>1</c:v>
                </c:pt>
              </c:numCache>
            </c:numRef>
          </c:val>
          <c:extLst>
            <c:ext xmlns:c16="http://schemas.microsoft.com/office/drawing/2014/chart" uri="{C3380CC4-5D6E-409C-BE32-E72D297353CC}">
              <c16:uniqueId val="{00000000-A9AA-8E4A-9D38-82F607E73F17}"/>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B8B8B8"/>
            </a:solidFill>
            <a:prstDash val="solid"/>
            <a:miter lim="400000"/>
          </a:ln>
        </c:spPr>
        <c:txPr>
          <a:bodyPr rot="0"/>
          <a:lstStyle/>
          <a:p>
            <a:pPr>
              <a:defRPr sz="1600" b="0" i="0" u="none" strike="noStrike">
                <a:solidFill>
                  <a:srgbClr val="3B3936"/>
                </a:solidFill>
                <a:latin typeface="Palatino"/>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solidFill>
              <a:srgbClr val="B8B8B8"/>
            </a:solidFill>
            <a:prstDash val="solid"/>
            <a:miter lim="400000"/>
          </a:ln>
        </c:spPr>
        <c:txPr>
          <a:bodyPr rot="0"/>
          <a:lstStyle/>
          <a:p>
            <a:pPr>
              <a:defRPr sz="1600" b="0" i="0" u="none" strike="noStrike">
                <a:solidFill>
                  <a:srgbClr val="3B3936"/>
                </a:solidFill>
                <a:latin typeface="Palatino"/>
              </a:defRPr>
            </a:pPr>
            <a:endParaRPr lang="en-US"/>
          </a:p>
        </c:txPr>
        <c:crossAx val="2094734552"/>
        <c:crosses val="autoZero"/>
        <c:crossBetween val="between"/>
        <c:majorUnit val="12.5"/>
        <c:minorUnit val="6.25"/>
      </c:valAx>
      <c:spPr>
        <a:noFill/>
        <a:ln w="12700" cap="flat">
          <a:noFill/>
          <a:miter lim="400000"/>
        </a:ln>
        <a:effectLst/>
      </c:spPr>
    </c:plotArea>
    <c:legend>
      <c:legendPos val="r"/>
      <c:layout>
        <c:manualLayout>
          <c:xMode val="edge"/>
          <c:yMode val="edge"/>
          <c:x val="0.36839066388689523"/>
          <c:y val="0.14879311779838314"/>
          <c:w val="0.54236499999999999"/>
          <c:h val="8.0501100000000006E-2"/>
        </c:manualLayout>
      </c:layout>
      <c:overlay val="1"/>
      <c:spPr>
        <a:noFill/>
        <a:ln w="12700" cap="flat">
          <a:noFill/>
          <a:miter lim="400000"/>
        </a:ln>
        <a:effectLst/>
      </c:spPr>
      <c:txPr>
        <a:bodyPr rot="0"/>
        <a:lstStyle/>
        <a:p>
          <a:pPr>
            <a:defRPr sz="1600" b="0" i="0" u="none" strike="noStrike">
              <a:solidFill>
                <a:srgbClr val="4C4946"/>
              </a:solidFill>
              <a:latin typeface="Palatino"/>
            </a:defRPr>
          </a:pPr>
          <a:endParaRPr lang="en-US"/>
        </a:p>
      </c:txPr>
    </c:legend>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6.81398E-2"/>
          <c:y val="8.0597799999999997E-2"/>
          <c:w val="0.92686000000000002"/>
          <c:h val="0.81792200000000004"/>
        </c:manualLayout>
      </c:layout>
      <c:barChart>
        <c:barDir val="col"/>
        <c:grouping val="clustered"/>
        <c:varyColors val="0"/>
        <c:ser>
          <c:idx val="0"/>
          <c:order val="0"/>
          <c:tx>
            <c:strRef>
              <c:f>Sheet1!$A$2</c:f>
              <c:strCache>
                <c:ptCount val="1"/>
                <c:pt idx="0">
                  <c:v>Time to normal activities (%)</c:v>
                </c:pt>
              </c:strCache>
            </c:strRef>
          </c:tx>
          <c:spPr>
            <a:solidFill>
              <a:srgbClr val="2E578C"/>
            </a:solidFill>
            <a:ln w="12700" cap="flat">
              <a:noFill/>
              <a:miter lim="400000"/>
            </a:ln>
            <a:effectLst/>
          </c:spPr>
          <c:invertIfNegative val="0"/>
          <c:cat>
            <c:strRef>
              <c:f>Sheet1!$B$1:$F$1</c:f>
              <c:strCache>
                <c:ptCount val="5"/>
                <c:pt idx="0">
                  <c:v>&lt;2 weeks</c:v>
                </c:pt>
                <c:pt idx="1">
                  <c:v>2 weeks – 6 months</c:v>
                </c:pt>
                <c:pt idx="2">
                  <c:v>2-6 months</c:v>
                </c:pt>
                <c:pt idx="3">
                  <c:v>&gt; 6 months</c:v>
                </c:pt>
                <c:pt idx="4">
                  <c:v>n/a</c:v>
                </c:pt>
              </c:strCache>
            </c:strRef>
          </c:cat>
          <c:val>
            <c:numRef>
              <c:f>Sheet1!$B$2:$F$2</c:f>
              <c:numCache>
                <c:formatCode>General</c:formatCode>
                <c:ptCount val="4"/>
                <c:pt idx="0">
                  <c:v>46.6</c:v>
                </c:pt>
                <c:pt idx="1">
                  <c:v>46.6</c:v>
                </c:pt>
                <c:pt idx="2">
                  <c:v>5.0999999999999996</c:v>
                </c:pt>
                <c:pt idx="3">
                  <c:v>1.7</c:v>
                </c:pt>
              </c:numCache>
            </c:numRef>
          </c:val>
          <c:extLst>
            <c:ext xmlns:c16="http://schemas.microsoft.com/office/drawing/2014/chart" uri="{C3380CC4-5D6E-409C-BE32-E72D297353CC}">
              <c16:uniqueId val="{00000000-690F-C545-A3E4-8A6FE02D5FB9}"/>
            </c:ext>
          </c:extLst>
        </c:ser>
        <c:ser>
          <c:idx val="1"/>
          <c:order val="1"/>
          <c:tx>
            <c:strRef>
              <c:f>Sheet1!$A$3</c:f>
              <c:strCache>
                <c:ptCount val="1"/>
                <c:pt idx="0">
                  <c:v>Time to return to work (%)</c:v>
                </c:pt>
              </c:strCache>
            </c:strRef>
          </c:tx>
          <c:spPr>
            <a:solidFill>
              <a:srgbClr val="5D9648"/>
            </a:solidFill>
            <a:ln w="12700" cap="flat">
              <a:noFill/>
              <a:miter lim="400000"/>
            </a:ln>
            <a:effectLst/>
          </c:spPr>
          <c:invertIfNegative val="0"/>
          <c:cat>
            <c:strRef>
              <c:f>Sheet1!$B$1:$F$1</c:f>
              <c:strCache>
                <c:ptCount val="5"/>
                <c:pt idx="0">
                  <c:v>&lt;2 weeks</c:v>
                </c:pt>
                <c:pt idx="1">
                  <c:v>2 weeks – 6 months</c:v>
                </c:pt>
                <c:pt idx="2">
                  <c:v>2-6 months</c:v>
                </c:pt>
                <c:pt idx="3">
                  <c:v>&gt; 6 months</c:v>
                </c:pt>
                <c:pt idx="4">
                  <c:v>n/a</c:v>
                </c:pt>
              </c:strCache>
            </c:strRef>
          </c:cat>
          <c:val>
            <c:numRef>
              <c:f>Sheet1!$B$3:$F$3</c:f>
              <c:numCache>
                <c:formatCode>General</c:formatCode>
                <c:ptCount val="5"/>
                <c:pt idx="0">
                  <c:v>20.100000000000001</c:v>
                </c:pt>
                <c:pt idx="1">
                  <c:v>32.799999999999997</c:v>
                </c:pt>
                <c:pt idx="2">
                  <c:v>1.7</c:v>
                </c:pt>
                <c:pt idx="3">
                  <c:v>0</c:v>
                </c:pt>
                <c:pt idx="4">
                  <c:v>27</c:v>
                </c:pt>
              </c:numCache>
            </c:numRef>
          </c:val>
          <c:extLst>
            <c:ext xmlns:c16="http://schemas.microsoft.com/office/drawing/2014/chart" uri="{C3380CC4-5D6E-409C-BE32-E72D297353CC}">
              <c16:uniqueId val="{00000001-690F-C545-A3E4-8A6FE02D5FB9}"/>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C5C5C5"/>
            </a:solidFill>
            <a:prstDash val="solid"/>
            <a:miter lim="400000"/>
          </a:ln>
        </c:spPr>
        <c:txPr>
          <a:bodyPr rot="0"/>
          <a:lstStyle/>
          <a:p>
            <a:pP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C5C5C5"/>
              </a:solidFill>
              <a:prstDash val="solid"/>
              <a:miter lim="400000"/>
            </a:ln>
          </c:spPr>
        </c:majorGridlines>
        <c:numFmt formatCode="General" sourceLinked="0"/>
        <c:majorTickMark val="none"/>
        <c:minorTickMark val="none"/>
        <c:tickLblPos val="nextTo"/>
        <c:spPr>
          <a:ln w="12700" cap="flat">
            <a:solidFill>
              <a:srgbClr val="C5C5C5"/>
            </a:solidFill>
            <a:prstDash val="solid"/>
            <a:miter lim="400000"/>
          </a:ln>
        </c:spPr>
        <c:txPr>
          <a:bodyPr rot="0"/>
          <a:lstStyle/>
          <a:p>
            <a:pPr>
              <a:defRPr/>
            </a:pPr>
            <a:endParaRPr lang="en-US"/>
          </a:p>
        </c:txPr>
        <c:crossAx val="2094734552"/>
        <c:crosses val="autoZero"/>
        <c:crossBetween val="between"/>
        <c:majorUnit val="12.5"/>
        <c:minorUnit val="6.25"/>
      </c:valAx>
      <c:spPr>
        <a:noFill/>
        <a:ln w="12700" cap="flat">
          <a:noFill/>
          <a:miter lim="400000"/>
        </a:ln>
        <a:effectLst/>
      </c:spPr>
    </c:plotArea>
    <c:legend>
      <c:legendPos val="t"/>
      <c:legendEntry>
        <c:idx val="0"/>
        <c:txPr>
          <a:bodyPr rot="0"/>
          <a:lstStyle/>
          <a:p>
            <a:pPr>
              <a:defRPr/>
            </a:pPr>
            <a:endParaRPr lang="en-US"/>
          </a:p>
        </c:txPr>
      </c:legendEntry>
      <c:layout>
        <c:manualLayout>
          <c:xMode val="edge"/>
          <c:yMode val="edge"/>
          <c:x val="0.10152111128345505"/>
          <c:y val="0"/>
          <c:w val="0.89587000000000006"/>
          <c:h val="8.9105100000000007E-2"/>
        </c:manualLayout>
      </c:layout>
      <c:overlay val="1"/>
      <c:spPr>
        <a:noFill/>
        <a:ln w="12700" cap="flat">
          <a:noFill/>
          <a:miter lim="400000"/>
        </a:ln>
        <a:effectLst/>
      </c:spPr>
      <c:txPr>
        <a:bodyPr rot="0"/>
        <a:lstStyle/>
        <a:p>
          <a:pPr>
            <a:defRPr/>
          </a:pPr>
          <a:endParaRPr lang="en-US"/>
        </a:p>
      </c:txPr>
    </c:legend>
    <c:plotVisOnly val="1"/>
    <c:dispBlanksAs val="gap"/>
    <c:showDLblsOverMax val="1"/>
  </c:chart>
  <c:spPr>
    <a:noFill/>
    <a:ln>
      <a:noFill/>
    </a:ln>
    <a:effectLst/>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000" b="0" i="0" u="none" strike="noStrike">
                <a:solidFill>
                  <a:srgbClr val="3B3936"/>
                </a:solidFill>
                <a:latin typeface="Palatino"/>
              </a:defRPr>
            </a:pPr>
            <a:r>
              <a:rPr lang="en-GB" sz="2000" b="0" i="0" u="none" strike="noStrike">
                <a:solidFill>
                  <a:srgbClr val="3B3936"/>
                </a:solidFill>
                <a:latin typeface="Palatino"/>
              </a:rPr>
              <a:t>Hernia recurrence</a:t>
            </a:r>
          </a:p>
        </c:rich>
      </c:tx>
      <c:layout>
        <c:manualLayout>
          <c:xMode val="edge"/>
          <c:yMode val="edge"/>
          <c:x val="0.158416"/>
          <c:y val="0.10851"/>
          <c:w val="0.68316699999999997"/>
          <c:h val="0.14558199999999999"/>
        </c:manualLayout>
      </c:layout>
      <c:overlay val="1"/>
      <c:spPr>
        <a:noFill/>
        <a:effectLst/>
      </c:spPr>
    </c:title>
    <c:autoTitleDeleted val="0"/>
    <c:plotArea>
      <c:layout>
        <c:manualLayout>
          <c:layoutTarget val="inner"/>
          <c:xMode val="edge"/>
          <c:yMode val="edge"/>
          <c:x val="0.15973999999999999"/>
          <c:y val="0.25409300000000001"/>
          <c:w val="0.68051899999999999"/>
          <c:h val="0.73340700000000003"/>
        </c:manualLayout>
      </c:layout>
      <c:pieChart>
        <c:varyColors val="0"/>
        <c:ser>
          <c:idx val="0"/>
          <c:order val="0"/>
          <c:tx>
            <c:strRef>
              <c:f>Sheet1!$A$2</c:f>
              <c:strCache>
                <c:ptCount val="1"/>
                <c:pt idx="0">
                  <c:v>Hernia recurrence</c:v>
                </c:pt>
              </c:strCache>
            </c:strRef>
          </c:tx>
          <c:spPr>
            <a:solidFill>
              <a:srgbClr val="769DC4"/>
            </a:solidFill>
            <a:ln w="12700" cap="flat">
              <a:noFill/>
              <a:miter lim="400000"/>
            </a:ln>
            <a:effectLst/>
          </c:spPr>
          <c:dPt>
            <c:idx val="0"/>
            <c:bubble3D val="0"/>
            <c:spPr>
              <a:solidFill>
                <a:srgbClr val="769DC4"/>
              </a:solidFill>
              <a:ln w="12700" cap="flat">
                <a:noFill/>
                <a:miter lim="400000"/>
              </a:ln>
              <a:effectLst/>
            </c:spPr>
            <c:extLst>
              <c:ext xmlns:c16="http://schemas.microsoft.com/office/drawing/2014/chart" uri="{C3380CC4-5D6E-409C-BE32-E72D297353CC}">
                <c16:uniqueId val="{00000001-E7B1-BD4E-BBE0-6B6ECCEAD02A}"/>
              </c:ext>
            </c:extLst>
          </c:dPt>
          <c:dPt>
            <c:idx val="1"/>
            <c:bubble3D val="0"/>
            <c:spPr>
              <a:solidFill>
                <a:srgbClr val="7DCAAC"/>
              </a:solidFill>
              <a:ln w="12700" cap="flat">
                <a:noFill/>
                <a:miter lim="400000"/>
              </a:ln>
              <a:effectLst/>
            </c:spPr>
            <c:extLst>
              <c:ext xmlns:c16="http://schemas.microsoft.com/office/drawing/2014/chart" uri="{C3380CC4-5D6E-409C-BE32-E72D297353CC}">
                <c16:uniqueId val="{00000003-E7B1-BD4E-BBE0-6B6ECCEAD02A}"/>
              </c:ext>
            </c:extLst>
          </c:dPt>
          <c:dLbls>
            <c:dLbl>
              <c:idx val="0"/>
              <c:numFmt formatCode="#,##0%" sourceLinked="0"/>
              <c:spPr/>
              <c:txPr>
                <a:bodyPr/>
                <a:lstStyle/>
                <a:p>
                  <a:pPr>
                    <a:defRPr sz="2400" b="0" i="0" u="none" strike="noStrike">
                      <a:solidFill>
                        <a:srgbClr val="FFFFFF"/>
                      </a:solidFill>
                      <a:effectLst>
                        <a:outerShdw blurRad="127000" dist="74711" dir="5400000" algn="tl">
                          <a:srgbClr val="000000">
                            <a:alpha val="61651"/>
                          </a:srgbClr>
                        </a:outerShdw>
                      </a:effectLst>
                      <a:latin typeface="Palatino"/>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1-E7B1-BD4E-BBE0-6B6ECCEAD02A}"/>
                </c:ext>
              </c:extLst>
            </c:dLbl>
            <c:dLbl>
              <c:idx val="1"/>
              <c:numFmt formatCode="#,##0%" sourceLinked="0"/>
              <c:spPr/>
              <c:txPr>
                <a:bodyPr/>
                <a:lstStyle/>
                <a:p>
                  <a:pPr>
                    <a:defRPr sz="2400" b="0" i="0" u="none" strike="noStrike">
                      <a:solidFill>
                        <a:srgbClr val="FFFFFF"/>
                      </a:solidFill>
                      <a:effectLst>
                        <a:outerShdw blurRad="127000" dist="74711" dir="5400000" algn="tl">
                          <a:srgbClr val="000000">
                            <a:alpha val="61651"/>
                          </a:srgbClr>
                        </a:outerShdw>
                      </a:effectLst>
                      <a:latin typeface="Palatino"/>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E7B1-BD4E-BBE0-6B6ECCEAD02A}"/>
                </c:ext>
              </c:extLst>
            </c:dLbl>
            <c:numFmt formatCode="#,##0%" sourceLinked="0"/>
            <c:spPr>
              <a:noFill/>
              <a:ln>
                <a:noFill/>
              </a:ln>
              <a:effectLst/>
            </c:spPr>
            <c:txPr>
              <a:bodyPr/>
              <a:lstStyle/>
              <a:p>
                <a:pPr>
                  <a:defRPr sz="2400" b="0" i="0" u="none" strike="noStrike">
                    <a:solidFill>
                      <a:srgbClr val="FFFFFF"/>
                    </a:solidFill>
                    <a:effectLst>
                      <a:outerShdw blurRad="127000" dist="74711" dir="5400000" algn="tl">
                        <a:srgbClr val="000000">
                          <a:alpha val="61651"/>
                        </a:srgbClr>
                      </a:outerShdw>
                    </a:effectLst>
                    <a:latin typeface="Palatino"/>
                  </a:defRPr>
                </a:pPr>
                <a:endParaRPr lang="en-US"/>
              </a:p>
            </c:txPr>
            <c:dLblPos val="ctr"/>
            <c:showLegendKey val="0"/>
            <c:showVal val="0"/>
            <c:showCatName val="0"/>
            <c:showSerName val="0"/>
            <c:showPercent val="1"/>
            <c:showBubbleSize val="0"/>
            <c:showLeaderLines val="1"/>
            <c:leaderLines>
              <c:spPr>
                <a:ln w="6350" cap="flat">
                  <a:solidFill>
                    <a:srgbClr val="3B3936"/>
                  </a:solidFill>
                  <a:prstDash val="solid"/>
                  <a:miter lim="400000"/>
                </a:ln>
                <a:effectLst/>
              </c:spPr>
            </c:leaderLines>
            <c:extLst>
              <c:ext xmlns:c15="http://schemas.microsoft.com/office/drawing/2012/chart" uri="{CE6537A1-D6FC-4f65-9D91-7224C49458BB}"/>
            </c:extLst>
          </c:dLbls>
          <c:cat>
            <c:strRef>
              <c:f>Sheet1!$B$1:$C$1</c:f>
              <c:strCache>
                <c:ptCount val="2"/>
                <c:pt idx="0">
                  <c:v>No</c:v>
                </c:pt>
                <c:pt idx="1">
                  <c:v>Yes</c:v>
                </c:pt>
              </c:strCache>
            </c:strRef>
          </c:cat>
          <c:val>
            <c:numRef>
              <c:f>Sheet1!$B$2:$C$2</c:f>
              <c:numCache>
                <c:formatCode>General</c:formatCode>
                <c:ptCount val="2"/>
                <c:pt idx="0">
                  <c:v>77</c:v>
                </c:pt>
                <c:pt idx="1">
                  <c:v>5</c:v>
                </c:pt>
              </c:numCache>
            </c:numRef>
          </c:val>
          <c:extLst>
            <c:ext xmlns:c16="http://schemas.microsoft.com/office/drawing/2014/chart" uri="{C3380CC4-5D6E-409C-BE32-E72D297353CC}">
              <c16:uniqueId val="{00000004-E7B1-BD4E-BBE0-6B6ECCEAD02A}"/>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t"/>
      <c:layout>
        <c:manualLayout>
          <c:xMode val="edge"/>
          <c:yMode val="edge"/>
          <c:x val="0"/>
          <c:y val="0"/>
          <c:w val="1"/>
          <c:h val="0.118322"/>
        </c:manualLayout>
      </c:layout>
      <c:overlay val="1"/>
      <c:spPr>
        <a:noFill/>
        <a:ln w="12700" cap="flat">
          <a:noFill/>
          <a:miter lim="400000"/>
        </a:ln>
        <a:effectLst/>
      </c:spPr>
      <c:txPr>
        <a:bodyPr rot="0"/>
        <a:lstStyle/>
        <a:p>
          <a:pPr>
            <a:defRPr sz="2000" b="0" i="0" u="none" strike="noStrike">
              <a:solidFill>
                <a:srgbClr val="4C4946"/>
              </a:solidFill>
              <a:latin typeface="Palatino"/>
            </a:defRPr>
          </a:pPr>
          <a:endParaRPr lang="en-US"/>
        </a:p>
      </c:txPr>
    </c:legend>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000" b="0" i="0" u="none" strike="noStrike">
                <a:solidFill>
                  <a:srgbClr val="3B3936"/>
                </a:solidFill>
                <a:latin typeface="Palatino"/>
              </a:defRPr>
            </a:pPr>
            <a:r>
              <a:rPr lang="en-GB" sz="2000" b="0" i="0" u="none" strike="noStrike">
                <a:solidFill>
                  <a:srgbClr val="3B3936"/>
                </a:solidFill>
                <a:latin typeface="Palatino"/>
              </a:rPr>
              <a:t>Wound infection</a:t>
            </a:r>
          </a:p>
        </c:rich>
      </c:tx>
      <c:layout>
        <c:manualLayout>
          <c:xMode val="edge"/>
          <c:yMode val="edge"/>
          <c:x val="0.182175"/>
          <c:y val="0.10851"/>
          <c:w val="0.63564900000000002"/>
          <c:h val="0.14558199999999999"/>
        </c:manualLayout>
      </c:layout>
      <c:overlay val="1"/>
      <c:spPr>
        <a:noFill/>
        <a:effectLst/>
      </c:spPr>
    </c:title>
    <c:autoTitleDeleted val="0"/>
    <c:plotArea>
      <c:layout>
        <c:manualLayout>
          <c:layoutTarget val="inner"/>
          <c:xMode val="edge"/>
          <c:yMode val="edge"/>
          <c:x val="0.15973999999999999"/>
          <c:y val="0.25409300000000001"/>
          <c:w val="0.68052000000000001"/>
          <c:h val="0.73340700000000003"/>
        </c:manualLayout>
      </c:layout>
      <c:pieChart>
        <c:varyColors val="0"/>
        <c:ser>
          <c:idx val="0"/>
          <c:order val="0"/>
          <c:tx>
            <c:strRef>
              <c:f>Sheet1!$A$2</c:f>
              <c:strCache>
                <c:ptCount val="1"/>
                <c:pt idx="0">
                  <c:v>Hernia recurrence</c:v>
                </c:pt>
              </c:strCache>
            </c:strRef>
          </c:tx>
          <c:spPr>
            <a:solidFill>
              <a:srgbClr val="D38C07">
                <a:alpha val="80000"/>
              </a:srgbClr>
            </a:solidFill>
            <a:ln w="12700" cap="flat">
              <a:noFill/>
              <a:miter lim="400000"/>
            </a:ln>
            <a:effectLst/>
          </c:spPr>
          <c:dPt>
            <c:idx val="0"/>
            <c:bubble3D val="0"/>
            <c:spPr>
              <a:solidFill>
                <a:srgbClr val="D38C07">
                  <a:alpha val="80000"/>
                </a:srgbClr>
              </a:solidFill>
              <a:ln w="12700" cap="flat">
                <a:noFill/>
                <a:miter lim="400000"/>
              </a:ln>
              <a:effectLst/>
            </c:spPr>
            <c:extLst>
              <c:ext xmlns:c16="http://schemas.microsoft.com/office/drawing/2014/chart" uri="{C3380CC4-5D6E-409C-BE32-E72D297353CC}">
                <c16:uniqueId val="{00000001-A079-8E44-9723-3D5393A4043D}"/>
              </c:ext>
            </c:extLst>
          </c:dPt>
          <c:dPt>
            <c:idx val="1"/>
            <c:bubble3D val="0"/>
            <c:spPr>
              <a:solidFill>
                <a:srgbClr val="D44906">
                  <a:alpha val="80000"/>
                </a:srgbClr>
              </a:solidFill>
              <a:ln w="12700" cap="flat">
                <a:noFill/>
                <a:miter lim="400000"/>
              </a:ln>
              <a:effectLst/>
            </c:spPr>
            <c:extLst>
              <c:ext xmlns:c16="http://schemas.microsoft.com/office/drawing/2014/chart" uri="{C3380CC4-5D6E-409C-BE32-E72D297353CC}">
                <c16:uniqueId val="{00000003-A079-8E44-9723-3D5393A4043D}"/>
              </c:ext>
            </c:extLst>
          </c:dPt>
          <c:dLbls>
            <c:dLbl>
              <c:idx val="0"/>
              <c:numFmt formatCode="#,##0%" sourceLinked="0"/>
              <c:spPr/>
              <c:txPr>
                <a:bodyPr/>
                <a:lstStyle/>
                <a:p>
                  <a:pPr>
                    <a:defRPr sz="2400" b="0" i="0" u="none" strike="noStrike">
                      <a:solidFill>
                        <a:srgbClr val="FFFFFF"/>
                      </a:solidFill>
                      <a:effectLst>
                        <a:outerShdw blurRad="127000" dist="74711" dir="5400000" algn="tl">
                          <a:srgbClr val="000000">
                            <a:alpha val="61651"/>
                          </a:srgbClr>
                        </a:outerShdw>
                      </a:effectLst>
                      <a:latin typeface="Palatino"/>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1-A079-8E44-9723-3D5393A4043D}"/>
                </c:ext>
              </c:extLst>
            </c:dLbl>
            <c:dLbl>
              <c:idx val="1"/>
              <c:numFmt formatCode="#,##0%" sourceLinked="0"/>
              <c:spPr/>
              <c:txPr>
                <a:bodyPr/>
                <a:lstStyle/>
                <a:p>
                  <a:pPr>
                    <a:defRPr sz="2400" b="0" i="0" u="none" strike="noStrike">
                      <a:solidFill>
                        <a:srgbClr val="FFFFFF"/>
                      </a:solidFill>
                      <a:effectLst>
                        <a:outerShdw blurRad="127000" dist="74711" dir="5400000" algn="tl">
                          <a:srgbClr val="000000">
                            <a:alpha val="61651"/>
                          </a:srgbClr>
                        </a:outerShdw>
                      </a:effectLst>
                      <a:latin typeface="Palatino"/>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A079-8E44-9723-3D5393A4043D}"/>
                </c:ext>
              </c:extLst>
            </c:dLbl>
            <c:numFmt formatCode="#,##0%" sourceLinked="0"/>
            <c:spPr>
              <a:noFill/>
              <a:ln>
                <a:noFill/>
              </a:ln>
              <a:effectLst/>
            </c:spPr>
            <c:txPr>
              <a:bodyPr/>
              <a:lstStyle/>
              <a:p>
                <a:pPr>
                  <a:defRPr sz="2400" b="0" i="0" u="none" strike="noStrike">
                    <a:solidFill>
                      <a:srgbClr val="FFFFFF"/>
                    </a:solidFill>
                    <a:effectLst>
                      <a:outerShdw blurRad="127000" dist="74711" dir="5400000" algn="tl">
                        <a:srgbClr val="000000">
                          <a:alpha val="61651"/>
                        </a:srgbClr>
                      </a:outerShdw>
                    </a:effectLst>
                    <a:latin typeface="Palatino"/>
                  </a:defRPr>
                </a:pPr>
                <a:endParaRPr lang="en-US"/>
              </a:p>
            </c:txPr>
            <c:dLblPos val="ctr"/>
            <c:showLegendKey val="0"/>
            <c:showVal val="0"/>
            <c:showCatName val="0"/>
            <c:showSerName val="0"/>
            <c:showPercent val="1"/>
            <c:showBubbleSize val="0"/>
            <c:showLeaderLines val="1"/>
            <c:leaderLines>
              <c:spPr>
                <a:ln w="6350" cap="flat">
                  <a:solidFill>
                    <a:srgbClr val="3B3936"/>
                  </a:solidFill>
                  <a:prstDash val="solid"/>
                  <a:miter lim="400000"/>
                </a:ln>
                <a:effectLst/>
              </c:spPr>
            </c:leaderLines>
            <c:extLst>
              <c:ext xmlns:c15="http://schemas.microsoft.com/office/drawing/2012/chart" uri="{CE6537A1-D6FC-4f65-9D91-7224C49458BB}"/>
            </c:extLst>
          </c:dLbls>
          <c:cat>
            <c:strRef>
              <c:f>Sheet1!$B$1:$C$1</c:f>
              <c:strCache>
                <c:ptCount val="2"/>
                <c:pt idx="0">
                  <c:v>No</c:v>
                </c:pt>
                <c:pt idx="1">
                  <c:v>Yes</c:v>
                </c:pt>
              </c:strCache>
            </c:strRef>
          </c:cat>
          <c:val>
            <c:numRef>
              <c:f>Sheet1!$B$2:$C$2</c:f>
              <c:numCache>
                <c:formatCode>General</c:formatCode>
                <c:ptCount val="2"/>
                <c:pt idx="0">
                  <c:v>56</c:v>
                </c:pt>
                <c:pt idx="1">
                  <c:v>2</c:v>
                </c:pt>
              </c:numCache>
            </c:numRef>
          </c:val>
          <c:extLst>
            <c:ext xmlns:c16="http://schemas.microsoft.com/office/drawing/2014/chart" uri="{C3380CC4-5D6E-409C-BE32-E72D297353CC}">
              <c16:uniqueId val="{00000004-A079-8E44-9723-3D5393A4043D}"/>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t"/>
      <c:layout>
        <c:manualLayout>
          <c:xMode val="edge"/>
          <c:yMode val="edge"/>
          <c:x val="0"/>
          <c:y val="0"/>
          <c:w val="1"/>
          <c:h val="0.118322"/>
        </c:manualLayout>
      </c:layout>
      <c:overlay val="1"/>
      <c:spPr>
        <a:noFill/>
        <a:ln w="12700" cap="flat">
          <a:noFill/>
          <a:miter lim="400000"/>
        </a:ln>
        <a:effectLst/>
      </c:spPr>
      <c:txPr>
        <a:bodyPr rot="0"/>
        <a:lstStyle/>
        <a:p>
          <a:pPr>
            <a:defRPr sz="2000" b="0" i="0" u="none" strike="noStrike">
              <a:solidFill>
                <a:srgbClr val="4C4946"/>
              </a:solidFill>
              <a:latin typeface="Palatino"/>
            </a:defRPr>
          </a:pPr>
          <a:endParaRPr lang="en-US"/>
        </a:p>
      </c:txPr>
    </c:legend>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000" b="0" i="0" u="none" strike="noStrike">
                <a:solidFill>
                  <a:srgbClr val="3B3936"/>
                </a:solidFill>
                <a:latin typeface="Palatino"/>
              </a:defRPr>
            </a:pPr>
            <a:r>
              <a:rPr lang="en-GB" sz="2000" b="0" i="0" u="none" strike="noStrike">
                <a:solidFill>
                  <a:srgbClr val="3B3936"/>
                </a:solidFill>
                <a:latin typeface="Palatino"/>
              </a:rPr>
              <a:t>Return to hospital</a:t>
            </a:r>
          </a:p>
        </c:rich>
      </c:tx>
      <c:layout>
        <c:manualLayout>
          <c:xMode val="edge"/>
          <c:yMode val="edge"/>
          <c:x val="0.16001699999999999"/>
          <c:y val="0.10851"/>
          <c:w val="0.67996599999999996"/>
          <c:h val="0.14558199999999999"/>
        </c:manualLayout>
      </c:layout>
      <c:overlay val="1"/>
      <c:spPr>
        <a:noFill/>
        <a:effectLst/>
      </c:spPr>
    </c:title>
    <c:autoTitleDeleted val="0"/>
    <c:plotArea>
      <c:layout>
        <c:manualLayout>
          <c:layoutTarget val="inner"/>
          <c:xMode val="edge"/>
          <c:yMode val="edge"/>
          <c:x val="0.15973999999999999"/>
          <c:y val="0.25409300000000001"/>
          <c:w val="0.68052000000000001"/>
          <c:h val="0.73340700000000003"/>
        </c:manualLayout>
      </c:layout>
      <c:pieChart>
        <c:varyColors val="0"/>
        <c:ser>
          <c:idx val="0"/>
          <c:order val="0"/>
          <c:tx>
            <c:strRef>
              <c:f>Sheet1!$A$2</c:f>
              <c:strCache>
                <c:ptCount val="1"/>
                <c:pt idx="0">
                  <c:v>Hernia recurrence</c:v>
                </c:pt>
              </c:strCache>
            </c:strRef>
          </c:tx>
          <c:spPr>
            <a:solidFill>
              <a:srgbClr val="4CAAE8"/>
            </a:solidFill>
            <a:ln w="12700" cap="flat">
              <a:noFill/>
              <a:miter lim="400000"/>
            </a:ln>
            <a:effectLst/>
          </c:spPr>
          <c:dPt>
            <c:idx val="0"/>
            <c:bubble3D val="0"/>
            <c:extLst>
              <c:ext xmlns:c16="http://schemas.microsoft.com/office/drawing/2014/chart" uri="{C3380CC4-5D6E-409C-BE32-E72D297353CC}">
                <c16:uniqueId val="{00000001-3CCC-D547-B75C-7FDF219FD090}"/>
              </c:ext>
            </c:extLst>
          </c:dPt>
          <c:dPt>
            <c:idx val="1"/>
            <c:bubble3D val="0"/>
            <c:spPr>
              <a:solidFill>
                <a:srgbClr val="6C61B0"/>
              </a:solidFill>
              <a:ln w="12700" cap="flat">
                <a:noFill/>
                <a:miter lim="400000"/>
              </a:ln>
              <a:effectLst/>
            </c:spPr>
            <c:extLst>
              <c:ext xmlns:c16="http://schemas.microsoft.com/office/drawing/2014/chart" uri="{C3380CC4-5D6E-409C-BE32-E72D297353CC}">
                <c16:uniqueId val="{00000003-3CCC-D547-B75C-7FDF219FD090}"/>
              </c:ext>
            </c:extLst>
          </c:dPt>
          <c:dLbls>
            <c:dLbl>
              <c:idx val="0"/>
              <c:numFmt formatCode="#,##0%" sourceLinked="0"/>
              <c:spPr/>
              <c:txPr>
                <a:bodyPr/>
                <a:lstStyle/>
                <a:p>
                  <a:pPr>
                    <a:defRPr sz="2400" b="0" i="0" u="none" strike="noStrike">
                      <a:solidFill>
                        <a:srgbClr val="FFFFFF"/>
                      </a:solidFill>
                      <a:effectLst>
                        <a:outerShdw blurRad="127000" dist="74711" dir="5400000" algn="tl">
                          <a:srgbClr val="000000">
                            <a:alpha val="61651"/>
                          </a:srgbClr>
                        </a:outerShdw>
                      </a:effectLst>
                      <a:latin typeface="Palatino"/>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1-3CCC-D547-B75C-7FDF219FD090}"/>
                </c:ext>
              </c:extLst>
            </c:dLbl>
            <c:dLbl>
              <c:idx val="1"/>
              <c:numFmt formatCode="#,##0%" sourceLinked="0"/>
              <c:spPr/>
              <c:txPr>
                <a:bodyPr/>
                <a:lstStyle/>
                <a:p>
                  <a:pPr>
                    <a:defRPr sz="2400" b="0" i="0" u="none" strike="noStrike">
                      <a:solidFill>
                        <a:srgbClr val="FFFFFF"/>
                      </a:solidFill>
                      <a:effectLst>
                        <a:outerShdw blurRad="127000" dist="74711" dir="5400000" algn="tl">
                          <a:srgbClr val="000000">
                            <a:alpha val="61651"/>
                          </a:srgbClr>
                        </a:outerShdw>
                      </a:effectLst>
                      <a:latin typeface="Palatino"/>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3CCC-D547-B75C-7FDF219FD090}"/>
                </c:ext>
              </c:extLst>
            </c:dLbl>
            <c:numFmt formatCode="#,##0%" sourceLinked="0"/>
            <c:spPr>
              <a:noFill/>
              <a:ln>
                <a:noFill/>
              </a:ln>
              <a:effectLst/>
            </c:spPr>
            <c:txPr>
              <a:bodyPr/>
              <a:lstStyle/>
              <a:p>
                <a:pPr>
                  <a:defRPr sz="2400" b="0" i="0" u="none" strike="noStrike">
                    <a:solidFill>
                      <a:srgbClr val="FFFFFF"/>
                    </a:solidFill>
                    <a:effectLst>
                      <a:outerShdw blurRad="127000" dist="74711" dir="5400000" algn="tl">
                        <a:srgbClr val="000000">
                          <a:alpha val="61651"/>
                        </a:srgbClr>
                      </a:outerShdw>
                    </a:effectLst>
                    <a:latin typeface="Palatino"/>
                  </a:defRPr>
                </a:pPr>
                <a:endParaRPr lang="en-US"/>
              </a:p>
            </c:txPr>
            <c:dLblPos val="ctr"/>
            <c:showLegendKey val="0"/>
            <c:showVal val="0"/>
            <c:showCatName val="0"/>
            <c:showSerName val="0"/>
            <c:showPercent val="1"/>
            <c:showBubbleSize val="0"/>
            <c:showLeaderLines val="1"/>
            <c:leaderLines>
              <c:spPr>
                <a:ln w="6350" cap="flat">
                  <a:solidFill>
                    <a:srgbClr val="3B3936"/>
                  </a:solidFill>
                  <a:prstDash val="solid"/>
                  <a:miter lim="400000"/>
                </a:ln>
                <a:effectLst/>
              </c:spPr>
            </c:leaderLines>
            <c:extLst>
              <c:ext xmlns:c15="http://schemas.microsoft.com/office/drawing/2012/chart" uri="{CE6537A1-D6FC-4f65-9D91-7224C49458BB}"/>
            </c:extLst>
          </c:dLbls>
          <c:cat>
            <c:strRef>
              <c:f>Sheet1!$B$1:$C$1</c:f>
              <c:strCache>
                <c:ptCount val="2"/>
                <c:pt idx="0">
                  <c:v>No</c:v>
                </c:pt>
                <c:pt idx="1">
                  <c:v>Yes</c:v>
                </c:pt>
              </c:strCache>
            </c:strRef>
          </c:cat>
          <c:val>
            <c:numRef>
              <c:f>Sheet1!$B$2:$C$2</c:f>
              <c:numCache>
                <c:formatCode>General</c:formatCode>
                <c:ptCount val="2"/>
                <c:pt idx="0">
                  <c:v>55</c:v>
                </c:pt>
                <c:pt idx="1">
                  <c:v>3</c:v>
                </c:pt>
              </c:numCache>
            </c:numRef>
          </c:val>
          <c:extLst>
            <c:ext xmlns:c16="http://schemas.microsoft.com/office/drawing/2014/chart" uri="{C3380CC4-5D6E-409C-BE32-E72D297353CC}">
              <c16:uniqueId val="{00000004-3CCC-D547-B75C-7FDF219FD090}"/>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t"/>
      <c:layout>
        <c:manualLayout>
          <c:xMode val="edge"/>
          <c:yMode val="edge"/>
          <c:x val="0"/>
          <c:y val="0"/>
          <c:w val="1"/>
          <c:h val="0.118322"/>
        </c:manualLayout>
      </c:layout>
      <c:overlay val="1"/>
      <c:spPr>
        <a:noFill/>
        <a:ln w="12700" cap="flat">
          <a:noFill/>
          <a:miter lim="400000"/>
        </a:ln>
        <a:effectLst/>
      </c:spPr>
      <c:txPr>
        <a:bodyPr rot="0"/>
        <a:lstStyle/>
        <a:p>
          <a:pPr>
            <a:defRPr sz="1800" b="0" i="0" u="none" strike="noStrike">
              <a:solidFill>
                <a:srgbClr val="4C4946"/>
              </a:solidFill>
              <a:latin typeface="Palatino"/>
            </a:defRPr>
          </a:pPr>
          <a:endParaRPr lang="en-US"/>
        </a:p>
      </c:txPr>
    </c:legend>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400" b="0" i="0" u="none" strike="noStrike">
                <a:solidFill>
                  <a:srgbClr val="3B3936"/>
                </a:solidFill>
                <a:latin typeface="Palatino"/>
              </a:defRPr>
            </a:pPr>
            <a:r>
              <a:rPr lang="en-GB" sz="2400" b="0" i="0" u="none" strike="noStrike">
                <a:solidFill>
                  <a:srgbClr val="3B3936"/>
                </a:solidFill>
                <a:latin typeface="Palatino"/>
              </a:rPr>
              <a:t>Satisfaction</a:t>
            </a:r>
          </a:p>
        </c:rich>
      </c:tx>
      <c:layout>
        <c:manualLayout>
          <c:xMode val="edge"/>
          <c:yMode val="edge"/>
          <c:x val="0.28340500000000002"/>
          <c:y val="0.10851"/>
          <c:w val="0.43319000000000002"/>
          <c:h val="0.14558199999999999"/>
        </c:manualLayout>
      </c:layout>
      <c:overlay val="1"/>
      <c:spPr>
        <a:noFill/>
        <a:effectLst/>
      </c:spPr>
    </c:title>
    <c:autoTitleDeleted val="0"/>
    <c:plotArea>
      <c:layout>
        <c:manualLayout>
          <c:layoutTarget val="inner"/>
          <c:xMode val="edge"/>
          <c:yMode val="edge"/>
          <c:x val="0.15973999999999999"/>
          <c:y val="0.25409300000000001"/>
          <c:w val="0.68052000000000001"/>
          <c:h val="0.73340700000000003"/>
        </c:manualLayout>
      </c:layout>
      <c:pieChart>
        <c:varyColors val="0"/>
        <c:ser>
          <c:idx val="0"/>
          <c:order val="0"/>
          <c:tx>
            <c:strRef>
              <c:f>Sheet1!$A$2</c:f>
              <c:strCache>
                <c:ptCount val="1"/>
                <c:pt idx="0">
                  <c:v>Hernia recurrence</c:v>
                </c:pt>
              </c:strCache>
            </c:strRef>
          </c:tx>
          <c:spPr>
            <a:solidFill>
              <a:srgbClr val="32642C"/>
            </a:solidFill>
            <a:ln w="12700" cap="flat">
              <a:noFill/>
              <a:miter lim="400000"/>
            </a:ln>
            <a:effectLst/>
          </c:spPr>
          <c:dPt>
            <c:idx val="0"/>
            <c:bubble3D val="0"/>
            <c:extLst>
              <c:ext xmlns:c16="http://schemas.microsoft.com/office/drawing/2014/chart" uri="{C3380CC4-5D6E-409C-BE32-E72D297353CC}">
                <c16:uniqueId val="{00000001-A478-A247-9B48-FB1DDACBA1EC}"/>
              </c:ext>
            </c:extLst>
          </c:dPt>
          <c:dPt>
            <c:idx val="1"/>
            <c:bubble3D val="0"/>
            <c:spPr>
              <a:solidFill>
                <a:srgbClr val="92B976"/>
              </a:solidFill>
              <a:ln w="12700" cap="flat">
                <a:noFill/>
                <a:miter lim="400000"/>
              </a:ln>
              <a:effectLst/>
            </c:spPr>
            <c:extLst>
              <c:ext xmlns:c16="http://schemas.microsoft.com/office/drawing/2014/chart" uri="{C3380CC4-5D6E-409C-BE32-E72D297353CC}">
                <c16:uniqueId val="{00000003-A478-A247-9B48-FB1DDACBA1EC}"/>
              </c:ext>
            </c:extLst>
          </c:dPt>
          <c:dLbls>
            <c:dLbl>
              <c:idx val="0"/>
              <c:numFmt formatCode="#,##0%" sourceLinked="0"/>
              <c:spPr/>
              <c:txPr>
                <a:bodyPr/>
                <a:lstStyle/>
                <a:p>
                  <a:pPr>
                    <a:defRPr sz="2400" b="0" i="0" u="none" strike="noStrike">
                      <a:solidFill>
                        <a:srgbClr val="FFFFFF"/>
                      </a:solidFill>
                      <a:effectLst>
                        <a:outerShdw blurRad="127000" dist="74711" dir="5400000" algn="tl">
                          <a:srgbClr val="000000">
                            <a:alpha val="61651"/>
                          </a:srgbClr>
                        </a:outerShdw>
                      </a:effectLst>
                      <a:latin typeface="Palatino"/>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1-A478-A247-9B48-FB1DDACBA1EC}"/>
                </c:ext>
              </c:extLst>
            </c:dLbl>
            <c:dLbl>
              <c:idx val="1"/>
              <c:numFmt formatCode="#,##0%" sourceLinked="0"/>
              <c:spPr/>
              <c:txPr>
                <a:bodyPr/>
                <a:lstStyle/>
                <a:p>
                  <a:pPr>
                    <a:defRPr sz="2400" b="0" i="0" u="none" strike="noStrike">
                      <a:solidFill>
                        <a:srgbClr val="FFFFFF"/>
                      </a:solidFill>
                      <a:effectLst>
                        <a:outerShdw blurRad="127000" dist="74711" dir="5400000" algn="tl">
                          <a:srgbClr val="000000">
                            <a:alpha val="61651"/>
                          </a:srgbClr>
                        </a:outerShdw>
                      </a:effectLst>
                      <a:latin typeface="Palatino"/>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A478-A247-9B48-FB1DDACBA1EC}"/>
                </c:ext>
              </c:extLst>
            </c:dLbl>
            <c:numFmt formatCode="#,##0%" sourceLinked="0"/>
            <c:spPr>
              <a:noFill/>
              <a:ln>
                <a:noFill/>
              </a:ln>
              <a:effectLst/>
            </c:spPr>
            <c:txPr>
              <a:bodyPr/>
              <a:lstStyle/>
              <a:p>
                <a:pPr>
                  <a:defRPr sz="2400" b="0" i="0" u="none" strike="noStrike">
                    <a:solidFill>
                      <a:srgbClr val="FFFFFF"/>
                    </a:solidFill>
                    <a:effectLst>
                      <a:outerShdw blurRad="127000" dist="74711" dir="5400000" algn="tl">
                        <a:srgbClr val="000000">
                          <a:alpha val="61651"/>
                        </a:srgbClr>
                      </a:outerShdw>
                    </a:effectLst>
                    <a:latin typeface="Palatino"/>
                  </a:defRPr>
                </a:pPr>
                <a:endParaRPr lang="en-US"/>
              </a:p>
            </c:txPr>
            <c:dLblPos val="ctr"/>
            <c:showLegendKey val="0"/>
            <c:showVal val="0"/>
            <c:showCatName val="0"/>
            <c:showSerName val="0"/>
            <c:showPercent val="1"/>
            <c:showBubbleSize val="0"/>
            <c:showLeaderLines val="1"/>
            <c:leaderLines>
              <c:spPr>
                <a:ln w="6350" cap="flat">
                  <a:solidFill>
                    <a:srgbClr val="3B3936"/>
                  </a:solidFill>
                  <a:prstDash val="solid"/>
                  <a:miter lim="400000"/>
                </a:ln>
                <a:effectLst/>
              </c:spPr>
            </c:leaderLines>
            <c:extLst>
              <c:ext xmlns:c15="http://schemas.microsoft.com/office/drawing/2012/chart" uri="{CE6537A1-D6FC-4f65-9D91-7224C49458BB}"/>
            </c:extLst>
          </c:dLbls>
          <c:cat>
            <c:strRef>
              <c:f>Sheet1!$B$1:$C$1</c:f>
              <c:strCache>
                <c:ptCount val="2"/>
                <c:pt idx="0">
                  <c:v>No</c:v>
                </c:pt>
                <c:pt idx="1">
                  <c:v>Yes</c:v>
                </c:pt>
              </c:strCache>
            </c:strRef>
          </c:cat>
          <c:val>
            <c:numRef>
              <c:f>Sheet1!$B$2:$C$2</c:f>
              <c:numCache>
                <c:formatCode>General</c:formatCode>
                <c:ptCount val="2"/>
                <c:pt idx="0">
                  <c:v>1</c:v>
                </c:pt>
                <c:pt idx="1">
                  <c:v>57</c:v>
                </c:pt>
              </c:numCache>
            </c:numRef>
          </c:val>
          <c:extLst>
            <c:ext xmlns:c16="http://schemas.microsoft.com/office/drawing/2014/chart" uri="{C3380CC4-5D6E-409C-BE32-E72D297353CC}">
              <c16:uniqueId val="{00000004-A478-A247-9B48-FB1DDACBA1EC}"/>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t"/>
      <c:layout>
        <c:manualLayout>
          <c:xMode val="edge"/>
          <c:yMode val="edge"/>
          <c:x val="0"/>
          <c:y val="0"/>
          <c:w val="1"/>
          <c:h val="0.118322"/>
        </c:manualLayout>
      </c:layout>
      <c:overlay val="1"/>
      <c:spPr>
        <a:noFill/>
        <a:ln w="12700" cap="flat">
          <a:noFill/>
          <a:miter lim="400000"/>
        </a:ln>
        <a:effectLst/>
      </c:spPr>
      <c:txPr>
        <a:bodyPr rot="0"/>
        <a:lstStyle/>
        <a:p>
          <a:pPr>
            <a:defRPr sz="1800" b="0" i="0" u="none" strike="noStrike">
              <a:solidFill>
                <a:srgbClr val="3B3936"/>
              </a:solidFill>
              <a:latin typeface="Palatino"/>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77383" latinLnBrk="0">
      <a:lnSpc>
        <a:spcPct val="117999"/>
      </a:lnSpc>
      <a:defRPr sz="1335">
        <a:latin typeface="Helvetica Neue"/>
        <a:ea typeface="Helvetica Neue"/>
        <a:cs typeface="Helvetica Neue"/>
        <a:sym typeface="Helvetica Neue"/>
      </a:defRPr>
    </a:lvl1pPr>
    <a:lvl2pPr indent="138692" defTabSz="277383" latinLnBrk="0">
      <a:lnSpc>
        <a:spcPct val="117999"/>
      </a:lnSpc>
      <a:defRPr sz="1335">
        <a:latin typeface="Helvetica Neue"/>
        <a:ea typeface="Helvetica Neue"/>
        <a:cs typeface="Helvetica Neue"/>
        <a:sym typeface="Helvetica Neue"/>
      </a:defRPr>
    </a:lvl2pPr>
    <a:lvl3pPr indent="277383" defTabSz="277383" latinLnBrk="0">
      <a:lnSpc>
        <a:spcPct val="117999"/>
      </a:lnSpc>
      <a:defRPr sz="1335">
        <a:latin typeface="Helvetica Neue"/>
        <a:ea typeface="Helvetica Neue"/>
        <a:cs typeface="Helvetica Neue"/>
        <a:sym typeface="Helvetica Neue"/>
      </a:defRPr>
    </a:lvl3pPr>
    <a:lvl4pPr indent="416075" defTabSz="277383" latinLnBrk="0">
      <a:lnSpc>
        <a:spcPct val="117999"/>
      </a:lnSpc>
      <a:defRPr sz="1335">
        <a:latin typeface="Helvetica Neue"/>
        <a:ea typeface="Helvetica Neue"/>
        <a:cs typeface="Helvetica Neue"/>
        <a:sym typeface="Helvetica Neue"/>
      </a:defRPr>
    </a:lvl4pPr>
    <a:lvl5pPr indent="554766" defTabSz="277383" latinLnBrk="0">
      <a:lnSpc>
        <a:spcPct val="117999"/>
      </a:lnSpc>
      <a:defRPr sz="1335">
        <a:latin typeface="Helvetica Neue"/>
        <a:ea typeface="Helvetica Neue"/>
        <a:cs typeface="Helvetica Neue"/>
        <a:sym typeface="Helvetica Neue"/>
      </a:defRPr>
    </a:lvl5pPr>
    <a:lvl6pPr indent="693458" defTabSz="277383" latinLnBrk="0">
      <a:lnSpc>
        <a:spcPct val="117999"/>
      </a:lnSpc>
      <a:defRPr sz="1335">
        <a:latin typeface="Helvetica Neue"/>
        <a:ea typeface="Helvetica Neue"/>
        <a:cs typeface="Helvetica Neue"/>
        <a:sym typeface="Helvetica Neue"/>
      </a:defRPr>
    </a:lvl6pPr>
    <a:lvl7pPr indent="832150" defTabSz="277383" latinLnBrk="0">
      <a:lnSpc>
        <a:spcPct val="117999"/>
      </a:lnSpc>
      <a:defRPr sz="1335">
        <a:latin typeface="Helvetica Neue"/>
        <a:ea typeface="Helvetica Neue"/>
        <a:cs typeface="Helvetica Neue"/>
        <a:sym typeface="Helvetica Neue"/>
      </a:defRPr>
    </a:lvl7pPr>
    <a:lvl8pPr indent="970841" defTabSz="277383" latinLnBrk="0">
      <a:lnSpc>
        <a:spcPct val="117999"/>
      </a:lnSpc>
      <a:defRPr sz="1335">
        <a:latin typeface="Helvetica Neue"/>
        <a:ea typeface="Helvetica Neue"/>
        <a:cs typeface="Helvetica Neue"/>
        <a:sym typeface="Helvetica Neue"/>
      </a:defRPr>
    </a:lvl8pPr>
    <a:lvl9pPr indent="1109533" defTabSz="277383" latinLnBrk="0">
      <a:lnSpc>
        <a:spcPct val="117999"/>
      </a:lnSpc>
      <a:defRPr sz="1335">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 name="Line"/>
          <p:cNvSpPr/>
          <p:nvPr/>
        </p:nvSpPr>
        <p:spPr>
          <a:xfrm>
            <a:off x="515938" y="6678448"/>
            <a:ext cx="12186944" cy="0"/>
          </a:xfrm>
          <a:prstGeom prst="line">
            <a:avLst/>
          </a:prstGeom>
          <a:ln w="12700">
            <a:solidFill>
              <a:srgbClr val="444444">
                <a:alpha val="30000"/>
              </a:srgbClr>
            </a:solidFill>
            <a:miter lim="400000"/>
          </a:ln>
        </p:spPr>
        <p:txBody>
          <a:bodyPr lIns="27517" tIns="27517" rIns="27517" bIns="27517" anchor="ctr"/>
          <a:lstStyle/>
          <a:p>
            <a:pPr algn="l" defTabSz="247665">
              <a:defRPr sz="1200">
                <a:solidFill>
                  <a:srgbClr val="000000"/>
                </a:solidFill>
                <a:latin typeface="Helvetica"/>
                <a:ea typeface="Helvetica"/>
                <a:cs typeface="Helvetica"/>
                <a:sym typeface="Helvetica"/>
              </a:defRPr>
            </a:pPr>
            <a:endParaRPr sz="650"/>
          </a:p>
        </p:txBody>
      </p:sp>
      <p:sp>
        <p:nvSpPr>
          <p:cNvPr id="14" name="Line"/>
          <p:cNvSpPr/>
          <p:nvPr/>
        </p:nvSpPr>
        <p:spPr>
          <a:xfrm>
            <a:off x="515938" y="4164856"/>
            <a:ext cx="12187519" cy="0"/>
          </a:xfrm>
          <a:prstGeom prst="line">
            <a:avLst/>
          </a:prstGeom>
          <a:ln w="12700">
            <a:solidFill>
              <a:srgbClr val="444444">
                <a:alpha val="30000"/>
              </a:srgbClr>
            </a:solidFill>
            <a:miter lim="400000"/>
          </a:ln>
        </p:spPr>
        <p:txBody>
          <a:bodyPr lIns="27517" tIns="27517" rIns="27517" bIns="27517" anchor="ctr"/>
          <a:lstStyle/>
          <a:p>
            <a:pPr algn="l" defTabSz="247665">
              <a:defRPr sz="1200">
                <a:solidFill>
                  <a:srgbClr val="000000"/>
                </a:solidFill>
                <a:latin typeface="Helvetica"/>
                <a:ea typeface="Helvetica"/>
                <a:cs typeface="Helvetica"/>
                <a:sym typeface="Helvetica"/>
              </a:defRPr>
            </a:pPr>
            <a:endParaRPr sz="650"/>
          </a:p>
        </p:txBody>
      </p:sp>
      <p:sp>
        <p:nvSpPr>
          <p:cNvPr id="15" name="Line"/>
          <p:cNvSpPr/>
          <p:nvPr/>
        </p:nvSpPr>
        <p:spPr>
          <a:xfrm flipV="1">
            <a:off x="8119213" y="4579368"/>
            <a:ext cx="1" cy="1668694"/>
          </a:xfrm>
          <a:prstGeom prst="line">
            <a:avLst/>
          </a:prstGeom>
          <a:ln w="12700">
            <a:solidFill>
              <a:srgbClr val="444444">
                <a:alpha val="30000"/>
              </a:srgbClr>
            </a:solidFill>
            <a:miter lim="400000"/>
          </a:ln>
        </p:spPr>
        <p:txBody>
          <a:bodyPr lIns="27517" tIns="27517" rIns="27517" bIns="27517" anchor="ctr"/>
          <a:lstStyle/>
          <a:p>
            <a:pPr algn="l" defTabSz="247665">
              <a:defRPr sz="1200">
                <a:solidFill>
                  <a:srgbClr val="000000"/>
                </a:solidFill>
                <a:latin typeface="Helvetica"/>
                <a:ea typeface="Helvetica"/>
                <a:cs typeface="Helvetica"/>
                <a:sym typeface="Helvetica"/>
              </a:defRPr>
            </a:pPr>
            <a:endParaRPr sz="650"/>
          </a:p>
        </p:txBody>
      </p:sp>
      <p:sp>
        <p:nvSpPr>
          <p:cNvPr id="16" name="Lorem Ipsum Dolor"/>
          <p:cNvSpPr txBox="1">
            <a:spLocks noGrp="1"/>
          </p:cNvSpPr>
          <p:nvPr>
            <p:ph type="body" sz="quarter" idx="13"/>
          </p:nvPr>
        </p:nvSpPr>
        <p:spPr>
          <a:xfrm>
            <a:off x="515938" y="3618285"/>
            <a:ext cx="7312554" cy="395942"/>
          </a:xfrm>
          <a:prstGeom prst="rect">
            <a:avLst/>
          </a:prstGeom>
        </p:spPr>
        <p:txBody>
          <a:bodyPr>
            <a:spAutoFit/>
          </a:bodyPr>
          <a:lstStyle>
            <a:lvl1pPr marL="0" indent="0">
              <a:lnSpc>
                <a:spcPct val="110000"/>
              </a:lnSpc>
              <a:spcBef>
                <a:spcPts val="0"/>
              </a:spcBef>
              <a:buClrTx/>
              <a:buSzTx/>
              <a:buFontTx/>
              <a:buNone/>
              <a:defRPr sz="1733" i="1"/>
            </a:lvl1pPr>
          </a:lstStyle>
          <a:p>
            <a:r>
              <a:t>Lorem Ipsum Dolor</a:t>
            </a:r>
          </a:p>
        </p:txBody>
      </p:sp>
      <p:sp>
        <p:nvSpPr>
          <p:cNvPr id="17" name="Title Text"/>
          <p:cNvSpPr txBox="1">
            <a:spLocks noGrp="1"/>
          </p:cNvSpPr>
          <p:nvPr>
            <p:ph type="title"/>
          </p:nvPr>
        </p:nvSpPr>
        <p:spPr>
          <a:xfrm>
            <a:off x="515938" y="4210725"/>
            <a:ext cx="7312554" cy="2412681"/>
          </a:xfrm>
          <a:prstGeom prst="rect">
            <a:avLst/>
          </a:prstGeom>
        </p:spPr>
        <p:txBody>
          <a:bodyPr/>
          <a:lstStyle>
            <a:lvl1pPr algn="l"/>
          </a:lstStyle>
          <a:p>
            <a:r>
              <a:t>Title Text</a:t>
            </a:r>
          </a:p>
        </p:txBody>
      </p:sp>
      <p:sp>
        <p:nvSpPr>
          <p:cNvPr id="18" name="Body Level One…"/>
          <p:cNvSpPr txBox="1">
            <a:spLocks noGrp="1"/>
          </p:cNvSpPr>
          <p:nvPr>
            <p:ph type="body" sz="quarter" idx="1"/>
          </p:nvPr>
        </p:nvSpPr>
        <p:spPr>
          <a:xfrm>
            <a:off x="8413221" y="4210725"/>
            <a:ext cx="4306358" cy="2412681"/>
          </a:xfrm>
          <a:prstGeom prst="rect">
            <a:avLst/>
          </a:prstGeom>
        </p:spPr>
        <p:txBody>
          <a:bodyPr/>
          <a:lstStyle>
            <a:lvl1pPr marL="0" indent="0">
              <a:spcBef>
                <a:spcPts val="0"/>
              </a:spcBef>
              <a:buClrTx/>
              <a:buSzTx/>
              <a:buFontTx/>
              <a:buNone/>
              <a:defRPr sz="1733"/>
            </a:lvl1pPr>
            <a:lvl2pPr marL="0" indent="0">
              <a:spcBef>
                <a:spcPts val="0"/>
              </a:spcBef>
              <a:buClrTx/>
              <a:buSzTx/>
              <a:buFontTx/>
              <a:buNone/>
              <a:defRPr sz="1733"/>
            </a:lvl2pPr>
            <a:lvl3pPr marL="0" indent="0">
              <a:spcBef>
                <a:spcPts val="0"/>
              </a:spcBef>
              <a:buClrTx/>
              <a:buSzTx/>
              <a:buFontTx/>
              <a:buNone/>
              <a:defRPr sz="1733"/>
            </a:lvl3pPr>
            <a:lvl4pPr marL="0" indent="0">
              <a:spcBef>
                <a:spcPts val="0"/>
              </a:spcBef>
              <a:buClrTx/>
              <a:buSzTx/>
              <a:buFontTx/>
              <a:buNone/>
              <a:defRPr sz="1733"/>
            </a:lvl4pPr>
            <a:lvl5pPr marL="0" indent="0">
              <a:spcBef>
                <a:spcPts val="0"/>
              </a:spcBef>
              <a:buClrTx/>
              <a:buSzTx/>
              <a:buFontTx/>
              <a:buNone/>
              <a:defRPr sz="1733"/>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11" name="–Johnny Appleseed"/>
          <p:cNvSpPr txBox="1">
            <a:spLocks noGrp="1"/>
          </p:cNvSpPr>
          <p:nvPr>
            <p:ph type="body" sz="quarter" idx="13"/>
          </p:nvPr>
        </p:nvSpPr>
        <p:spPr>
          <a:xfrm>
            <a:off x="536575" y="6082158"/>
            <a:ext cx="12127971" cy="452688"/>
          </a:xfrm>
          <a:prstGeom prst="rect">
            <a:avLst/>
          </a:prstGeom>
        </p:spPr>
        <p:txBody>
          <a:bodyPr anchor="t">
            <a:spAutoFit/>
          </a:bodyPr>
          <a:lstStyle>
            <a:lvl1pPr marL="0" indent="0" algn="ctr">
              <a:spcBef>
                <a:spcPts val="921"/>
              </a:spcBef>
              <a:buClrTx/>
              <a:buSzTx/>
              <a:buFontTx/>
              <a:buNone/>
              <a:defRPr sz="2275" i="1"/>
            </a:lvl1pPr>
          </a:lstStyle>
          <a:p>
            <a:r>
              <a:t>–Johnny Appleseed</a:t>
            </a:r>
          </a:p>
        </p:txBody>
      </p:sp>
      <p:sp>
        <p:nvSpPr>
          <p:cNvPr id="112" name="“Type a quote here.”"/>
          <p:cNvSpPr txBox="1">
            <a:spLocks noGrp="1"/>
          </p:cNvSpPr>
          <p:nvPr>
            <p:ph type="body" sz="quarter" idx="14"/>
          </p:nvPr>
        </p:nvSpPr>
        <p:spPr>
          <a:xfrm>
            <a:off x="1286404" y="4414246"/>
            <a:ext cx="10628313" cy="519501"/>
          </a:xfrm>
          <a:prstGeom prst="rect">
            <a:avLst/>
          </a:prstGeom>
        </p:spPr>
        <p:txBody>
          <a:bodyPr>
            <a:spAutoFit/>
          </a:bodyPr>
          <a:lstStyle>
            <a:lvl1pPr marL="0" indent="0" algn="ctr">
              <a:spcBef>
                <a:spcPts val="0"/>
              </a:spcBef>
              <a:buClrTx/>
              <a:buSzTx/>
              <a:buFontTx/>
              <a:buNone/>
            </a:lvl1pPr>
          </a:lstStyle>
          <a:p>
            <a:r>
              <a:t>“Type a quote here.” </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20" name="Image"/>
          <p:cNvSpPr>
            <a:spLocks noGrp="1"/>
          </p:cNvSpPr>
          <p:nvPr>
            <p:ph type="pic" idx="13"/>
          </p:nvPr>
        </p:nvSpPr>
        <p:spPr>
          <a:xfrm>
            <a:off x="0" y="-1917301"/>
            <a:ext cx="13208000" cy="12390601"/>
          </a:xfrm>
          <a:prstGeom prst="rect">
            <a:avLst/>
          </a:prstGeom>
        </p:spPr>
        <p:txBody>
          <a:bodyPr lIns="91439" tIns="45719" rIns="91439" bIns="45719" anchor="t">
            <a:noAutofit/>
          </a:bodyPr>
          <a:lstStyle/>
          <a:p>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Line"/>
          <p:cNvSpPr/>
          <p:nvPr/>
        </p:nvSpPr>
        <p:spPr>
          <a:xfrm flipV="1">
            <a:off x="8119213" y="7164915"/>
            <a:ext cx="1" cy="1668695"/>
          </a:xfrm>
          <a:prstGeom prst="line">
            <a:avLst/>
          </a:prstGeom>
          <a:ln w="12700">
            <a:solidFill>
              <a:srgbClr val="444444">
                <a:alpha val="30000"/>
              </a:srgbClr>
            </a:solidFill>
            <a:miter lim="400000"/>
          </a:ln>
        </p:spPr>
        <p:txBody>
          <a:bodyPr lIns="27517" tIns="27517" rIns="27517" bIns="27517" anchor="ctr"/>
          <a:lstStyle/>
          <a:p>
            <a:pPr algn="l" defTabSz="247665">
              <a:defRPr sz="1200">
                <a:solidFill>
                  <a:srgbClr val="000000"/>
                </a:solidFill>
                <a:latin typeface="Helvetica"/>
                <a:ea typeface="Helvetica"/>
                <a:cs typeface="Helvetica"/>
                <a:sym typeface="Helvetica"/>
              </a:defRPr>
            </a:pPr>
            <a:endParaRPr sz="650"/>
          </a:p>
        </p:txBody>
      </p:sp>
      <p:sp>
        <p:nvSpPr>
          <p:cNvPr id="27" name="Line"/>
          <p:cNvSpPr/>
          <p:nvPr/>
        </p:nvSpPr>
        <p:spPr>
          <a:xfrm>
            <a:off x="515938" y="9247082"/>
            <a:ext cx="12186944" cy="0"/>
          </a:xfrm>
          <a:prstGeom prst="line">
            <a:avLst/>
          </a:prstGeom>
          <a:ln w="12700">
            <a:solidFill>
              <a:srgbClr val="444444">
                <a:alpha val="30000"/>
              </a:srgbClr>
            </a:solidFill>
            <a:miter lim="400000"/>
          </a:ln>
        </p:spPr>
        <p:txBody>
          <a:bodyPr lIns="27517" tIns="27517" rIns="27517" bIns="27517" anchor="ctr"/>
          <a:lstStyle/>
          <a:p>
            <a:pPr algn="l" defTabSz="247665">
              <a:defRPr sz="1200">
                <a:solidFill>
                  <a:srgbClr val="000000"/>
                </a:solidFill>
                <a:latin typeface="Helvetica"/>
                <a:ea typeface="Helvetica"/>
                <a:cs typeface="Helvetica"/>
                <a:sym typeface="Helvetica"/>
              </a:defRPr>
            </a:pPr>
            <a:endParaRPr sz="650"/>
          </a:p>
        </p:txBody>
      </p:sp>
      <p:sp>
        <p:nvSpPr>
          <p:cNvPr id="28" name="Line"/>
          <p:cNvSpPr/>
          <p:nvPr/>
        </p:nvSpPr>
        <p:spPr>
          <a:xfrm>
            <a:off x="515938" y="6733490"/>
            <a:ext cx="12187519" cy="0"/>
          </a:xfrm>
          <a:prstGeom prst="line">
            <a:avLst/>
          </a:prstGeom>
          <a:ln w="12700">
            <a:solidFill>
              <a:srgbClr val="444444">
                <a:alpha val="30000"/>
              </a:srgbClr>
            </a:solidFill>
            <a:miter lim="400000"/>
          </a:ln>
        </p:spPr>
        <p:txBody>
          <a:bodyPr lIns="27517" tIns="27517" rIns="27517" bIns="27517" anchor="ctr"/>
          <a:lstStyle/>
          <a:p>
            <a:pPr algn="l" defTabSz="247665">
              <a:defRPr sz="1200">
                <a:solidFill>
                  <a:srgbClr val="000000"/>
                </a:solidFill>
                <a:latin typeface="Helvetica"/>
                <a:ea typeface="Helvetica"/>
                <a:cs typeface="Helvetica"/>
                <a:sym typeface="Helvetica"/>
              </a:defRPr>
            </a:pPr>
            <a:endParaRPr sz="650"/>
          </a:p>
        </p:txBody>
      </p:sp>
      <p:sp>
        <p:nvSpPr>
          <p:cNvPr id="29" name="Line"/>
          <p:cNvSpPr/>
          <p:nvPr/>
        </p:nvSpPr>
        <p:spPr>
          <a:xfrm flipV="1">
            <a:off x="8119213" y="7164915"/>
            <a:ext cx="1" cy="1668695"/>
          </a:xfrm>
          <a:prstGeom prst="line">
            <a:avLst/>
          </a:prstGeom>
          <a:ln w="12700">
            <a:solidFill>
              <a:srgbClr val="444444">
                <a:alpha val="30000"/>
              </a:srgbClr>
            </a:solidFill>
            <a:miter lim="400000"/>
          </a:ln>
        </p:spPr>
        <p:txBody>
          <a:bodyPr lIns="27517" tIns="27517" rIns="27517" bIns="27517" anchor="ctr"/>
          <a:lstStyle/>
          <a:p>
            <a:pPr algn="l" defTabSz="247665">
              <a:defRPr sz="1200">
                <a:solidFill>
                  <a:srgbClr val="000000"/>
                </a:solidFill>
                <a:latin typeface="Helvetica"/>
                <a:ea typeface="Helvetica"/>
                <a:cs typeface="Helvetica"/>
                <a:sym typeface="Helvetica"/>
              </a:defRPr>
            </a:pPr>
            <a:endParaRPr sz="650"/>
          </a:p>
        </p:txBody>
      </p:sp>
      <p:sp>
        <p:nvSpPr>
          <p:cNvPr id="30" name="Lorem Ipsum Dolor"/>
          <p:cNvSpPr txBox="1">
            <a:spLocks noGrp="1"/>
          </p:cNvSpPr>
          <p:nvPr>
            <p:ph type="body" sz="quarter" idx="13"/>
          </p:nvPr>
        </p:nvSpPr>
        <p:spPr>
          <a:xfrm>
            <a:off x="515938" y="6251134"/>
            <a:ext cx="7312554" cy="395942"/>
          </a:xfrm>
          <a:prstGeom prst="rect">
            <a:avLst/>
          </a:prstGeom>
        </p:spPr>
        <p:txBody>
          <a:bodyPr>
            <a:spAutoFit/>
          </a:bodyPr>
          <a:lstStyle>
            <a:lvl1pPr marL="0" indent="0">
              <a:lnSpc>
                <a:spcPct val="110000"/>
              </a:lnSpc>
              <a:spcBef>
                <a:spcPts val="0"/>
              </a:spcBef>
              <a:buClrTx/>
              <a:buSzTx/>
              <a:buFontTx/>
              <a:buNone/>
              <a:defRPr sz="1733" i="1"/>
            </a:lvl1pPr>
          </a:lstStyle>
          <a:p>
            <a:r>
              <a:t>Lorem Ipsum Dolor</a:t>
            </a:r>
          </a:p>
        </p:txBody>
      </p:sp>
      <p:sp>
        <p:nvSpPr>
          <p:cNvPr id="31" name="Image"/>
          <p:cNvSpPr>
            <a:spLocks noGrp="1"/>
          </p:cNvSpPr>
          <p:nvPr>
            <p:ph type="pic" idx="14"/>
          </p:nvPr>
        </p:nvSpPr>
        <p:spPr>
          <a:xfrm>
            <a:off x="515938" y="-1054975"/>
            <a:ext cx="12176125" cy="10036020"/>
          </a:xfrm>
          <a:prstGeom prst="rect">
            <a:avLst/>
          </a:prstGeom>
          <a:ln w="9525">
            <a:round/>
          </a:ln>
        </p:spPr>
        <p:txBody>
          <a:bodyPr lIns="91439" tIns="45719" rIns="91439" bIns="45719" anchor="t">
            <a:noAutofit/>
          </a:bodyPr>
          <a:lstStyle/>
          <a:p>
            <a:endParaRPr/>
          </a:p>
        </p:txBody>
      </p:sp>
      <p:sp>
        <p:nvSpPr>
          <p:cNvPr id="32" name="Title Text"/>
          <p:cNvSpPr txBox="1">
            <a:spLocks noGrp="1"/>
          </p:cNvSpPr>
          <p:nvPr>
            <p:ph type="title"/>
          </p:nvPr>
        </p:nvSpPr>
        <p:spPr>
          <a:xfrm>
            <a:off x="515938" y="6788533"/>
            <a:ext cx="7312554" cy="2412681"/>
          </a:xfrm>
          <a:prstGeom prst="rect">
            <a:avLst/>
          </a:prstGeom>
        </p:spPr>
        <p:txBody>
          <a:bodyPr/>
          <a:lstStyle>
            <a:lvl1pPr algn="l"/>
          </a:lstStyle>
          <a:p>
            <a:r>
              <a:t>Title Text</a:t>
            </a:r>
          </a:p>
        </p:txBody>
      </p:sp>
      <p:sp>
        <p:nvSpPr>
          <p:cNvPr id="33" name="Body Level One…"/>
          <p:cNvSpPr txBox="1">
            <a:spLocks noGrp="1"/>
          </p:cNvSpPr>
          <p:nvPr>
            <p:ph type="body" sz="quarter" idx="1"/>
          </p:nvPr>
        </p:nvSpPr>
        <p:spPr>
          <a:xfrm>
            <a:off x="8413221" y="6788533"/>
            <a:ext cx="4306358" cy="2412681"/>
          </a:xfrm>
          <a:prstGeom prst="rect">
            <a:avLst/>
          </a:prstGeom>
        </p:spPr>
        <p:txBody>
          <a:bodyPr/>
          <a:lstStyle>
            <a:lvl1pPr marL="0" indent="0">
              <a:spcBef>
                <a:spcPts val="0"/>
              </a:spcBef>
              <a:buClrTx/>
              <a:buSzTx/>
              <a:buFontTx/>
              <a:buNone/>
              <a:defRPr sz="1733"/>
            </a:lvl1pPr>
            <a:lvl2pPr marL="0" indent="0">
              <a:spcBef>
                <a:spcPts val="0"/>
              </a:spcBef>
              <a:buClrTx/>
              <a:buSzTx/>
              <a:buFontTx/>
              <a:buNone/>
              <a:defRPr sz="1733"/>
            </a:lvl2pPr>
            <a:lvl3pPr marL="0" indent="0">
              <a:spcBef>
                <a:spcPts val="0"/>
              </a:spcBef>
              <a:buClrTx/>
              <a:buSzTx/>
              <a:buFontTx/>
              <a:buNone/>
              <a:defRPr sz="1733"/>
            </a:lvl3pPr>
            <a:lvl4pPr marL="0" indent="0">
              <a:spcBef>
                <a:spcPts val="0"/>
              </a:spcBef>
              <a:buClrTx/>
              <a:buSzTx/>
              <a:buFontTx/>
              <a:buNone/>
              <a:defRPr sz="1733"/>
            </a:lvl4pPr>
            <a:lvl5pPr marL="0" indent="0">
              <a:spcBef>
                <a:spcPts val="0"/>
              </a:spcBef>
              <a:buClrTx/>
              <a:buSzTx/>
              <a:buFontTx/>
              <a:buNone/>
              <a:defRPr sz="1733"/>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re">
    <p:spTree>
      <p:nvGrpSpPr>
        <p:cNvPr id="1" name=""/>
        <p:cNvGrpSpPr/>
        <p:nvPr/>
      </p:nvGrpSpPr>
      <p:grpSpPr>
        <a:xfrm>
          <a:off x="0" y="0"/>
          <a:ext cx="0" cy="0"/>
          <a:chOff x="0" y="0"/>
          <a:chExt cx="0" cy="0"/>
        </a:xfrm>
      </p:grpSpPr>
      <p:sp>
        <p:nvSpPr>
          <p:cNvPr id="41" name="Title Text"/>
          <p:cNvSpPr txBox="1">
            <a:spLocks noGrp="1"/>
          </p:cNvSpPr>
          <p:nvPr>
            <p:ph type="title"/>
          </p:nvPr>
        </p:nvSpPr>
        <p:spPr>
          <a:xfrm>
            <a:off x="515938" y="3752040"/>
            <a:ext cx="12176125" cy="2412681"/>
          </a:xfrm>
          <a:prstGeom prst="rect">
            <a:avLst/>
          </a:prstGeom>
        </p:spPr>
        <p:txBody>
          <a:bodyPr/>
          <a:lstStyle/>
          <a:p>
            <a:r>
              <a:t>Title Text</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Line"/>
          <p:cNvSpPr/>
          <p:nvPr/>
        </p:nvSpPr>
        <p:spPr>
          <a:xfrm>
            <a:off x="515937" y="4953794"/>
            <a:ext cx="5765067" cy="0"/>
          </a:xfrm>
          <a:prstGeom prst="line">
            <a:avLst/>
          </a:prstGeom>
          <a:ln w="12700">
            <a:solidFill>
              <a:srgbClr val="444444">
                <a:alpha val="30000"/>
              </a:srgbClr>
            </a:solidFill>
            <a:miter lim="400000"/>
          </a:ln>
        </p:spPr>
        <p:txBody>
          <a:bodyPr lIns="27517" tIns="27517" rIns="27517" bIns="27517" anchor="ctr"/>
          <a:lstStyle/>
          <a:p>
            <a:pPr algn="l" defTabSz="247665">
              <a:defRPr sz="1200">
                <a:solidFill>
                  <a:srgbClr val="000000"/>
                </a:solidFill>
                <a:latin typeface="Helvetica"/>
                <a:ea typeface="Helvetica"/>
                <a:cs typeface="Helvetica"/>
                <a:sym typeface="Helvetica"/>
              </a:defRPr>
            </a:pPr>
            <a:endParaRPr sz="650"/>
          </a:p>
        </p:txBody>
      </p:sp>
      <p:sp>
        <p:nvSpPr>
          <p:cNvPr id="50" name="Line"/>
          <p:cNvSpPr/>
          <p:nvPr/>
        </p:nvSpPr>
        <p:spPr>
          <a:xfrm>
            <a:off x="515938" y="2816324"/>
            <a:ext cx="5765009" cy="0"/>
          </a:xfrm>
          <a:prstGeom prst="line">
            <a:avLst/>
          </a:prstGeom>
          <a:ln w="12700">
            <a:solidFill>
              <a:srgbClr val="444444">
                <a:alpha val="30000"/>
              </a:srgbClr>
            </a:solidFill>
            <a:miter lim="400000"/>
          </a:ln>
        </p:spPr>
        <p:txBody>
          <a:bodyPr lIns="27517" tIns="27517" rIns="27517" bIns="27517" anchor="ctr"/>
          <a:lstStyle/>
          <a:p>
            <a:pPr algn="l" defTabSz="247665">
              <a:defRPr sz="1200">
                <a:solidFill>
                  <a:srgbClr val="000000"/>
                </a:solidFill>
                <a:latin typeface="Helvetica"/>
                <a:ea typeface="Helvetica"/>
                <a:cs typeface="Helvetica"/>
                <a:sym typeface="Helvetica"/>
              </a:defRPr>
            </a:pPr>
            <a:endParaRPr sz="650"/>
          </a:p>
        </p:txBody>
      </p:sp>
      <p:sp>
        <p:nvSpPr>
          <p:cNvPr id="51" name="Lorem Ipsum Dolor"/>
          <p:cNvSpPr txBox="1">
            <a:spLocks noGrp="1"/>
          </p:cNvSpPr>
          <p:nvPr>
            <p:ph type="body" sz="quarter" idx="13"/>
          </p:nvPr>
        </p:nvSpPr>
        <p:spPr>
          <a:xfrm>
            <a:off x="515937" y="2319471"/>
            <a:ext cx="5764742" cy="395942"/>
          </a:xfrm>
          <a:prstGeom prst="rect">
            <a:avLst/>
          </a:prstGeom>
        </p:spPr>
        <p:txBody>
          <a:bodyPr anchor="b">
            <a:spAutoFit/>
          </a:bodyPr>
          <a:lstStyle>
            <a:lvl1pPr marL="0" indent="0">
              <a:lnSpc>
                <a:spcPct val="110000"/>
              </a:lnSpc>
              <a:spcBef>
                <a:spcPts val="0"/>
              </a:spcBef>
              <a:buClrTx/>
              <a:buSzTx/>
              <a:buFontTx/>
              <a:buNone/>
              <a:defRPr sz="1733" i="1"/>
            </a:lvl1pPr>
          </a:lstStyle>
          <a:p>
            <a:r>
              <a:t>Lorem Ipsum Dolor</a:t>
            </a:r>
          </a:p>
        </p:txBody>
      </p:sp>
      <p:sp>
        <p:nvSpPr>
          <p:cNvPr id="52" name="Image"/>
          <p:cNvSpPr>
            <a:spLocks noGrp="1"/>
          </p:cNvSpPr>
          <p:nvPr>
            <p:ph type="pic" idx="14"/>
          </p:nvPr>
        </p:nvSpPr>
        <p:spPr>
          <a:xfrm>
            <a:off x="6789738" y="-1192580"/>
            <a:ext cx="5849496" cy="11430421"/>
          </a:xfrm>
          <a:prstGeom prst="rect">
            <a:avLst/>
          </a:prstGeom>
          <a:ln w="9525">
            <a:round/>
          </a:ln>
        </p:spPr>
        <p:txBody>
          <a:bodyPr lIns="91439" tIns="45719" rIns="91439" bIns="45719" anchor="t">
            <a:noAutofit/>
          </a:bodyPr>
          <a:lstStyle/>
          <a:p>
            <a:endParaRPr/>
          </a:p>
        </p:txBody>
      </p:sp>
      <p:sp>
        <p:nvSpPr>
          <p:cNvPr id="53" name="Title Text"/>
          <p:cNvSpPr txBox="1">
            <a:spLocks noGrp="1"/>
          </p:cNvSpPr>
          <p:nvPr>
            <p:ph type="title"/>
          </p:nvPr>
        </p:nvSpPr>
        <p:spPr>
          <a:xfrm>
            <a:off x="515937" y="2871366"/>
            <a:ext cx="5764742" cy="2027386"/>
          </a:xfrm>
          <a:prstGeom prst="rect">
            <a:avLst/>
          </a:prstGeom>
        </p:spPr>
        <p:txBody>
          <a:bodyPr/>
          <a:lstStyle>
            <a:lvl1pPr algn="l">
              <a:defRPr sz="4225"/>
            </a:lvl1pPr>
          </a:lstStyle>
          <a:p>
            <a:r>
              <a:t>Title Text</a:t>
            </a:r>
          </a:p>
        </p:txBody>
      </p:sp>
      <p:sp>
        <p:nvSpPr>
          <p:cNvPr id="54" name="Body Level One…"/>
          <p:cNvSpPr txBox="1">
            <a:spLocks noGrp="1"/>
          </p:cNvSpPr>
          <p:nvPr>
            <p:ph type="body" sz="quarter" idx="1"/>
          </p:nvPr>
        </p:nvSpPr>
        <p:spPr>
          <a:xfrm>
            <a:off x="515937" y="5118920"/>
            <a:ext cx="5764742" cy="4073120"/>
          </a:xfrm>
          <a:prstGeom prst="rect">
            <a:avLst/>
          </a:prstGeom>
        </p:spPr>
        <p:txBody>
          <a:bodyPr anchor="t"/>
          <a:lstStyle>
            <a:lvl1pPr marL="0" indent="0">
              <a:spcBef>
                <a:spcPts val="0"/>
              </a:spcBef>
              <a:buClrTx/>
              <a:buSzTx/>
              <a:buFontTx/>
              <a:buNone/>
              <a:defRPr sz="1733"/>
            </a:lvl1pPr>
            <a:lvl2pPr marL="0" indent="0">
              <a:spcBef>
                <a:spcPts val="0"/>
              </a:spcBef>
              <a:buClrTx/>
              <a:buSzTx/>
              <a:buFontTx/>
              <a:buNone/>
              <a:defRPr sz="1733"/>
            </a:lvl2pPr>
            <a:lvl3pPr marL="0" indent="0">
              <a:spcBef>
                <a:spcPts val="0"/>
              </a:spcBef>
              <a:buClrTx/>
              <a:buSzTx/>
              <a:buFontTx/>
              <a:buNone/>
              <a:defRPr sz="1733"/>
            </a:lvl3pPr>
            <a:lvl4pPr marL="0" indent="0">
              <a:spcBef>
                <a:spcPts val="0"/>
              </a:spcBef>
              <a:buClrTx/>
              <a:buSzTx/>
              <a:buFontTx/>
              <a:buNone/>
              <a:defRPr sz="1733"/>
            </a:lvl4pPr>
            <a:lvl5pPr marL="0" indent="0">
              <a:spcBef>
                <a:spcPts val="0"/>
              </a:spcBef>
              <a:buClrTx/>
              <a:buSzTx/>
              <a:buFontTx/>
              <a:buNone/>
              <a:defRPr sz="1733"/>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70" name="Line"/>
          <p:cNvSpPr/>
          <p:nvPr/>
        </p:nvSpPr>
        <p:spPr>
          <a:xfrm>
            <a:off x="515938" y="2201686"/>
            <a:ext cx="12184749" cy="0"/>
          </a:xfrm>
          <a:prstGeom prst="line">
            <a:avLst/>
          </a:prstGeom>
          <a:ln w="12700">
            <a:solidFill>
              <a:srgbClr val="444444">
                <a:alpha val="30000"/>
              </a:srgbClr>
            </a:solidFill>
            <a:miter lim="400000"/>
          </a:ln>
        </p:spPr>
        <p:txBody>
          <a:bodyPr lIns="27517" tIns="27517" rIns="27517" bIns="27517" anchor="ctr"/>
          <a:lstStyle/>
          <a:p>
            <a:pPr algn="l" defTabSz="247665">
              <a:defRPr sz="1200">
                <a:solidFill>
                  <a:srgbClr val="000000"/>
                </a:solidFill>
                <a:latin typeface="Helvetica"/>
                <a:ea typeface="Helvetica"/>
                <a:cs typeface="Helvetica"/>
                <a:sym typeface="Helvetica"/>
              </a:defRPr>
            </a:pPr>
            <a:endParaRPr sz="650"/>
          </a:p>
        </p:txBody>
      </p:sp>
      <p:sp>
        <p:nvSpPr>
          <p:cNvPr id="71" name="Line"/>
          <p:cNvSpPr/>
          <p:nvPr/>
        </p:nvSpPr>
        <p:spPr>
          <a:xfrm>
            <a:off x="515938" y="642158"/>
            <a:ext cx="12184749" cy="0"/>
          </a:xfrm>
          <a:prstGeom prst="line">
            <a:avLst/>
          </a:prstGeom>
          <a:ln w="12700">
            <a:solidFill>
              <a:srgbClr val="444444">
                <a:alpha val="30000"/>
              </a:srgbClr>
            </a:solidFill>
            <a:miter lim="400000"/>
          </a:ln>
        </p:spPr>
        <p:txBody>
          <a:bodyPr lIns="27517" tIns="27517" rIns="27517" bIns="27517" anchor="ctr"/>
          <a:lstStyle/>
          <a:p>
            <a:pPr algn="l" defTabSz="247665">
              <a:defRPr sz="1200">
                <a:solidFill>
                  <a:srgbClr val="000000"/>
                </a:solidFill>
                <a:latin typeface="Helvetica"/>
                <a:ea typeface="Helvetica"/>
                <a:cs typeface="Helvetica"/>
                <a:sym typeface="Helvetica"/>
              </a:defRPr>
            </a:pPr>
            <a:endParaRPr sz="650"/>
          </a:p>
        </p:txBody>
      </p:sp>
      <p:sp>
        <p:nvSpPr>
          <p:cNvPr id="72" name="Title Text"/>
          <p:cNvSpPr txBox="1">
            <a:spLocks noGrp="1"/>
          </p:cNvSpPr>
          <p:nvPr>
            <p:ph type="title"/>
          </p:nvPr>
        </p:nvSpPr>
        <p:spPr>
          <a:prstGeom prst="rect">
            <a:avLst/>
          </a:prstGeom>
        </p:spPr>
        <p:txBody>
          <a:bodyPr/>
          <a:lstStyle/>
          <a:p>
            <a:r>
              <a:t>Title Text</a:t>
            </a:r>
          </a:p>
        </p:txBody>
      </p:sp>
      <p:sp>
        <p:nvSpPr>
          <p:cNvPr id="7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81" name="Line"/>
          <p:cNvSpPr/>
          <p:nvPr/>
        </p:nvSpPr>
        <p:spPr>
          <a:xfrm>
            <a:off x="515938" y="2201686"/>
            <a:ext cx="12184749" cy="0"/>
          </a:xfrm>
          <a:prstGeom prst="line">
            <a:avLst/>
          </a:prstGeom>
          <a:ln w="12700">
            <a:solidFill>
              <a:srgbClr val="444444">
                <a:alpha val="30000"/>
              </a:srgbClr>
            </a:solidFill>
            <a:miter lim="400000"/>
          </a:ln>
        </p:spPr>
        <p:txBody>
          <a:bodyPr lIns="27517" tIns="27517" rIns="27517" bIns="27517" anchor="ctr"/>
          <a:lstStyle/>
          <a:p>
            <a:pPr algn="l" defTabSz="247665">
              <a:defRPr sz="1200">
                <a:solidFill>
                  <a:srgbClr val="000000"/>
                </a:solidFill>
                <a:latin typeface="Helvetica"/>
                <a:ea typeface="Helvetica"/>
                <a:cs typeface="Helvetica"/>
                <a:sym typeface="Helvetica"/>
              </a:defRPr>
            </a:pPr>
            <a:endParaRPr sz="650"/>
          </a:p>
        </p:txBody>
      </p:sp>
      <p:sp>
        <p:nvSpPr>
          <p:cNvPr id="82" name="Line"/>
          <p:cNvSpPr/>
          <p:nvPr/>
        </p:nvSpPr>
        <p:spPr>
          <a:xfrm>
            <a:off x="515938" y="642158"/>
            <a:ext cx="12184749" cy="0"/>
          </a:xfrm>
          <a:prstGeom prst="line">
            <a:avLst/>
          </a:prstGeom>
          <a:ln w="12700">
            <a:solidFill>
              <a:srgbClr val="444444">
                <a:alpha val="30000"/>
              </a:srgbClr>
            </a:solidFill>
            <a:miter lim="400000"/>
          </a:ln>
        </p:spPr>
        <p:txBody>
          <a:bodyPr lIns="27517" tIns="27517" rIns="27517" bIns="27517" anchor="ctr"/>
          <a:lstStyle/>
          <a:p>
            <a:pPr algn="l" defTabSz="247665">
              <a:defRPr sz="1200">
                <a:solidFill>
                  <a:srgbClr val="000000"/>
                </a:solidFill>
                <a:latin typeface="Helvetica"/>
                <a:ea typeface="Helvetica"/>
                <a:cs typeface="Helvetica"/>
                <a:sym typeface="Helvetica"/>
              </a:defRPr>
            </a:pPr>
            <a:endParaRPr sz="650"/>
          </a:p>
        </p:txBody>
      </p:sp>
      <p:sp>
        <p:nvSpPr>
          <p:cNvPr id="83" name="Image"/>
          <p:cNvSpPr>
            <a:spLocks noGrp="1"/>
          </p:cNvSpPr>
          <p:nvPr>
            <p:ph type="pic" idx="13"/>
          </p:nvPr>
        </p:nvSpPr>
        <p:spPr>
          <a:xfrm>
            <a:off x="6844771" y="-1743002"/>
            <a:ext cx="5971557" cy="11668937"/>
          </a:xfrm>
          <a:prstGeom prst="rect">
            <a:avLst/>
          </a:prstGeom>
          <a:ln w="9525">
            <a:round/>
          </a:ln>
        </p:spPr>
        <p:txBody>
          <a:bodyPr lIns="91439" tIns="45719" rIns="91439" bIns="45719" anchor="t">
            <a:noAutofit/>
          </a:bodyPr>
          <a:lstStyle/>
          <a:p>
            <a:endParaRPr/>
          </a:p>
        </p:txBody>
      </p:sp>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sz="half" idx="1"/>
          </p:nvPr>
        </p:nvSpPr>
        <p:spPr>
          <a:xfrm>
            <a:off x="515938" y="2742934"/>
            <a:ext cx="5909204" cy="6449106"/>
          </a:xfrm>
          <a:prstGeom prst="rect">
            <a:avLst/>
          </a:prstGeom>
        </p:spPr>
        <p:txBody>
          <a:bodyPr/>
          <a:lstStyle>
            <a:lvl1pPr marL="275184" indent="-275184">
              <a:spcBef>
                <a:spcPts val="1354"/>
              </a:spcBef>
              <a:buSzPct val="65000"/>
              <a:defRPr sz="2275"/>
            </a:lvl1pPr>
            <a:lvl2pPr marL="550367" indent="-275184">
              <a:spcBef>
                <a:spcPts val="1354"/>
              </a:spcBef>
              <a:buSzPct val="65000"/>
              <a:defRPr sz="2275"/>
            </a:lvl2pPr>
            <a:lvl3pPr marL="825551" indent="-275184">
              <a:spcBef>
                <a:spcPts val="1354"/>
              </a:spcBef>
              <a:buSzPct val="65000"/>
              <a:defRPr sz="2275"/>
            </a:lvl3pPr>
            <a:lvl4pPr marL="1100734" indent="-275184">
              <a:spcBef>
                <a:spcPts val="1354"/>
              </a:spcBef>
              <a:buSzPct val="65000"/>
              <a:defRPr sz="2275"/>
            </a:lvl4pPr>
            <a:lvl5pPr marL="1375918" indent="-275184">
              <a:spcBef>
                <a:spcPts val="1354"/>
              </a:spcBef>
              <a:buSzPct val="65000"/>
              <a:defRPr sz="2275"/>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3" name="Body Level One…"/>
          <p:cNvSpPr txBox="1">
            <a:spLocks noGrp="1"/>
          </p:cNvSpPr>
          <p:nvPr>
            <p:ph type="body" idx="1"/>
          </p:nvPr>
        </p:nvSpPr>
        <p:spPr>
          <a:xfrm>
            <a:off x="515938" y="1284317"/>
            <a:ext cx="12176125" cy="732978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01" name="Image"/>
          <p:cNvSpPr>
            <a:spLocks noGrp="1"/>
          </p:cNvSpPr>
          <p:nvPr>
            <p:ph type="pic" sz="half" idx="13"/>
          </p:nvPr>
        </p:nvSpPr>
        <p:spPr>
          <a:xfrm>
            <a:off x="6625792" y="4351886"/>
            <a:ext cx="6228080" cy="5842643"/>
          </a:xfrm>
          <a:prstGeom prst="rect">
            <a:avLst/>
          </a:prstGeom>
          <a:ln w="9525">
            <a:round/>
          </a:ln>
        </p:spPr>
        <p:txBody>
          <a:bodyPr lIns="91439" tIns="45719" rIns="91439" bIns="45719" anchor="t">
            <a:noAutofit/>
          </a:bodyPr>
          <a:lstStyle/>
          <a:p>
            <a:endParaRPr/>
          </a:p>
        </p:txBody>
      </p:sp>
      <p:sp>
        <p:nvSpPr>
          <p:cNvPr id="102" name="Image"/>
          <p:cNvSpPr>
            <a:spLocks noGrp="1"/>
          </p:cNvSpPr>
          <p:nvPr>
            <p:ph type="pic" sz="half" idx="14"/>
          </p:nvPr>
        </p:nvSpPr>
        <p:spPr>
          <a:xfrm>
            <a:off x="6689576" y="458685"/>
            <a:ext cx="6081184" cy="4917099"/>
          </a:xfrm>
          <a:prstGeom prst="rect">
            <a:avLst/>
          </a:prstGeom>
          <a:ln w="9525">
            <a:round/>
          </a:ln>
        </p:spPr>
        <p:txBody>
          <a:bodyPr lIns="91439" tIns="45719" rIns="91439" bIns="45719" anchor="t">
            <a:noAutofit/>
          </a:bodyPr>
          <a:lstStyle/>
          <a:p>
            <a:endParaRPr/>
          </a:p>
        </p:txBody>
      </p:sp>
      <p:sp>
        <p:nvSpPr>
          <p:cNvPr id="103" name="Image"/>
          <p:cNvSpPr>
            <a:spLocks noGrp="1"/>
          </p:cNvSpPr>
          <p:nvPr>
            <p:ph type="pic" idx="15"/>
          </p:nvPr>
        </p:nvSpPr>
        <p:spPr>
          <a:xfrm>
            <a:off x="395953" y="-1761349"/>
            <a:ext cx="5985640" cy="11696458"/>
          </a:xfrm>
          <a:prstGeom prst="rect">
            <a:avLst/>
          </a:prstGeom>
          <a:ln w="9525">
            <a:round/>
          </a:ln>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515938" y="2210860"/>
            <a:ext cx="12184749" cy="0"/>
          </a:xfrm>
          <a:prstGeom prst="line">
            <a:avLst/>
          </a:prstGeom>
          <a:ln w="12700">
            <a:solidFill>
              <a:srgbClr val="444444">
                <a:alpha val="30000"/>
              </a:srgbClr>
            </a:solidFill>
            <a:miter lim="400000"/>
          </a:ln>
        </p:spPr>
        <p:txBody>
          <a:bodyPr lIns="27517" tIns="27517" rIns="27517" bIns="27517" anchor="ctr"/>
          <a:lstStyle/>
          <a:p>
            <a:pPr algn="l" defTabSz="247665">
              <a:defRPr sz="1200">
                <a:solidFill>
                  <a:srgbClr val="000000"/>
                </a:solidFill>
                <a:latin typeface="Helvetica"/>
                <a:ea typeface="Helvetica"/>
                <a:cs typeface="Helvetica"/>
                <a:sym typeface="Helvetica"/>
              </a:defRPr>
            </a:pPr>
            <a:endParaRPr sz="650"/>
          </a:p>
        </p:txBody>
      </p:sp>
      <p:sp>
        <p:nvSpPr>
          <p:cNvPr id="3" name="Line"/>
          <p:cNvSpPr/>
          <p:nvPr/>
        </p:nvSpPr>
        <p:spPr>
          <a:xfrm>
            <a:off x="515938" y="642158"/>
            <a:ext cx="12184749" cy="0"/>
          </a:xfrm>
          <a:prstGeom prst="line">
            <a:avLst/>
          </a:prstGeom>
          <a:ln w="12700">
            <a:solidFill>
              <a:srgbClr val="444444">
                <a:alpha val="30000"/>
              </a:srgbClr>
            </a:solidFill>
            <a:miter lim="400000"/>
          </a:ln>
        </p:spPr>
        <p:txBody>
          <a:bodyPr lIns="27517" tIns="27517" rIns="27517" bIns="27517" anchor="ctr"/>
          <a:lstStyle/>
          <a:p>
            <a:pPr algn="l" defTabSz="247665">
              <a:defRPr sz="1200">
                <a:solidFill>
                  <a:srgbClr val="000000"/>
                </a:solidFill>
                <a:latin typeface="Helvetica"/>
                <a:ea typeface="Helvetica"/>
                <a:cs typeface="Helvetica"/>
                <a:sym typeface="Helvetica"/>
              </a:defRPr>
            </a:pPr>
            <a:endParaRPr sz="650"/>
          </a:p>
        </p:txBody>
      </p:sp>
      <p:sp>
        <p:nvSpPr>
          <p:cNvPr id="4" name="Title Text"/>
          <p:cNvSpPr txBox="1">
            <a:spLocks noGrp="1"/>
          </p:cNvSpPr>
          <p:nvPr>
            <p:ph type="title"/>
          </p:nvPr>
        </p:nvSpPr>
        <p:spPr>
          <a:xfrm>
            <a:off x="515938" y="825632"/>
            <a:ext cx="12176125" cy="1201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515938" y="2669544"/>
            <a:ext cx="12176125" cy="6192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6444268" y="9403035"/>
            <a:ext cx="312586" cy="302647"/>
          </a:xfrm>
          <a:prstGeom prst="rect">
            <a:avLst/>
          </a:prstGeom>
          <a:ln w="12700">
            <a:miter lim="400000"/>
          </a:ln>
        </p:spPr>
        <p:txBody>
          <a:bodyPr wrap="none" lIns="50800" tIns="50800" rIns="50800" bIns="50800">
            <a:spAutoFit/>
          </a:bodyPr>
          <a:lstStyle>
            <a:lvl1pPr>
              <a:defRPr sz="13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447173" rtl="0" latinLnBrk="0">
        <a:lnSpc>
          <a:spcPct val="90000"/>
        </a:lnSpc>
        <a:spcBef>
          <a:spcPts val="1246"/>
        </a:spcBef>
        <a:spcAft>
          <a:spcPts val="0"/>
        </a:spcAft>
        <a:buClrTx/>
        <a:buSzTx/>
        <a:buFontTx/>
        <a:buNone/>
        <a:tabLst/>
        <a:defRPr sz="5309" b="0" i="0" u="none" strike="noStrike" cap="none" spc="0" baseline="0">
          <a:solidFill>
            <a:srgbClr val="D93E2B"/>
          </a:solidFill>
          <a:uFillTx/>
          <a:latin typeface="+mn-lt"/>
          <a:ea typeface="+mn-ea"/>
          <a:cs typeface="+mn-cs"/>
          <a:sym typeface="Bodoni SvtyTwo ITC TT-Book"/>
        </a:defRPr>
      </a:lvl1pPr>
      <a:lvl2pPr marL="0" marR="0" indent="0" algn="ctr" defTabSz="447173" rtl="0" latinLnBrk="0">
        <a:lnSpc>
          <a:spcPct val="90000"/>
        </a:lnSpc>
        <a:spcBef>
          <a:spcPts val="1246"/>
        </a:spcBef>
        <a:spcAft>
          <a:spcPts val="0"/>
        </a:spcAft>
        <a:buClrTx/>
        <a:buSzTx/>
        <a:buFontTx/>
        <a:buNone/>
        <a:tabLst/>
        <a:defRPr sz="5309" b="0" i="0" u="none" strike="noStrike" cap="none" spc="0" baseline="0">
          <a:solidFill>
            <a:srgbClr val="D93E2B"/>
          </a:solidFill>
          <a:uFillTx/>
          <a:latin typeface="+mn-lt"/>
          <a:ea typeface="+mn-ea"/>
          <a:cs typeface="+mn-cs"/>
          <a:sym typeface="Bodoni SvtyTwo ITC TT-Book"/>
        </a:defRPr>
      </a:lvl2pPr>
      <a:lvl3pPr marL="0" marR="0" indent="0" algn="ctr" defTabSz="447173" rtl="0" latinLnBrk="0">
        <a:lnSpc>
          <a:spcPct val="90000"/>
        </a:lnSpc>
        <a:spcBef>
          <a:spcPts val="1246"/>
        </a:spcBef>
        <a:spcAft>
          <a:spcPts val="0"/>
        </a:spcAft>
        <a:buClrTx/>
        <a:buSzTx/>
        <a:buFontTx/>
        <a:buNone/>
        <a:tabLst/>
        <a:defRPr sz="5309" b="0" i="0" u="none" strike="noStrike" cap="none" spc="0" baseline="0">
          <a:solidFill>
            <a:srgbClr val="D93E2B"/>
          </a:solidFill>
          <a:uFillTx/>
          <a:latin typeface="+mn-lt"/>
          <a:ea typeface="+mn-ea"/>
          <a:cs typeface="+mn-cs"/>
          <a:sym typeface="Bodoni SvtyTwo ITC TT-Book"/>
        </a:defRPr>
      </a:lvl3pPr>
      <a:lvl4pPr marL="0" marR="0" indent="0" algn="ctr" defTabSz="447173" rtl="0" latinLnBrk="0">
        <a:lnSpc>
          <a:spcPct val="90000"/>
        </a:lnSpc>
        <a:spcBef>
          <a:spcPts val="1246"/>
        </a:spcBef>
        <a:spcAft>
          <a:spcPts val="0"/>
        </a:spcAft>
        <a:buClrTx/>
        <a:buSzTx/>
        <a:buFontTx/>
        <a:buNone/>
        <a:tabLst/>
        <a:defRPr sz="5309" b="0" i="0" u="none" strike="noStrike" cap="none" spc="0" baseline="0">
          <a:solidFill>
            <a:srgbClr val="D93E2B"/>
          </a:solidFill>
          <a:uFillTx/>
          <a:latin typeface="+mn-lt"/>
          <a:ea typeface="+mn-ea"/>
          <a:cs typeface="+mn-cs"/>
          <a:sym typeface="Bodoni SvtyTwo ITC TT-Book"/>
        </a:defRPr>
      </a:lvl4pPr>
      <a:lvl5pPr marL="0" marR="0" indent="0" algn="ctr" defTabSz="447173" rtl="0" latinLnBrk="0">
        <a:lnSpc>
          <a:spcPct val="90000"/>
        </a:lnSpc>
        <a:spcBef>
          <a:spcPts val="1246"/>
        </a:spcBef>
        <a:spcAft>
          <a:spcPts val="0"/>
        </a:spcAft>
        <a:buClrTx/>
        <a:buSzTx/>
        <a:buFontTx/>
        <a:buNone/>
        <a:tabLst/>
        <a:defRPr sz="5309" b="0" i="0" u="none" strike="noStrike" cap="none" spc="0" baseline="0">
          <a:solidFill>
            <a:srgbClr val="D93E2B"/>
          </a:solidFill>
          <a:uFillTx/>
          <a:latin typeface="+mn-lt"/>
          <a:ea typeface="+mn-ea"/>
          <a:cs typeface="+mn-cs"/>
          <a:sym typeface="Bodoni SvtyTwo ITC TT-Book"/>
        </a:defRPr>
      </a:lvl5pPr>
      <a:lvl6pPr marL="0" marR="0" indent="0" algn="ctr" defTabSz="447173" rtl="0" latinLnBrk="0">
        <a:lnSpc>
          <a:spcPct val="90000"/>
        </a:lnSpc>
        <a:spcBef>
          <a:spcPts val="1246"/>
        </a:spcBef>
        <a:spcAft>
          <a:spcPts val="0"/>
        </a:spcAft>
        <a:buClrTx/>
        <a:buSzTx/>
        <a:buFontTx/>
        <a:buNone/>
        <a:tabLst/>
        <a:defRPr sz="5309" b="0" i="0" u="none" strike="noStrike" cap="none" spc="0" baseline="0">
          <a:solidFill>
            <a:srgbClr val="D93E2B"/>
          </a:solidFill>
          <a:uFillTx/>
          <a:latin typeface="+mn-lt"/>
          <a:ea typeface="+mn-ea"/>
          <a:cs typeface="+mn-cs"/>
          <a:sym typeface="Bodoni SvtyTwo ITC TT-Book"/>
        </a:defRPr>
      </a:lvl6pPr>
      <a:lvl7pPr marL="0" marR="0" indent="0" algn="ctr" defTabSz="447173" rtl="0" latinLnBrk="0">
        <a:lnSpc>
          <a:spcPct val="90000"/>
        </a:lnSpc>
        <a:spcBef>
          <a:spcPts val="1246"/>
        </a:spcBef>
        <a:spcAft>
          <a:spcPts val="0"/>
        </a:spcAft>
        <a:buClrTx/>
        <a:buSzTx/>
        <a:buFontTx/>
        <a:buNone/>
        <a:tabLst/>
        <a:defRPr sz="5309" b="0" i="0" u="none" strike="noStrike" cap="none" spc="0" baseline="0">
          <a:solidFill>
            <a:srgbClr val="D93E2B"/>
          </a:solidFill>
          <a:uFillTx/>
          <a:latin typeface="+mn-lt"/>
          <a:ea typeface="+mn-ea"/>
          <a:cs typeface="+mn-cs"/>
          <a:sym typeface="Bodoni SvtyTwo ITC TT-Book"/>
        </a:defRPr>
      </a:lvl7pPr>
      <a:lvl8pPr marL="0" marR="0" indent="0" algn="ctr" defTabSz="447173" rtl="0" latinLnBrk="0">
        <a:lnSpc>
          <a:spcPct val="90000"/>
        </a:lnSpc>
        <a:spcBef>
          <a:spcPts val="1246"/>
        </a:spcBef>
        <a:spcAft>
          <a:spcPts val="0"/>
        </a:spcAft>
        <a:buClrTx/>
        <a:buSzTx/>
        <a:buFontTx/>
        <a:buNone/>
        <a:tabLst/>
        <a:defRPr sz="5309" b="0" i="0" u="none" strike="noStrike" cap="none" spc="0" baseline="0">
          <a:solidFill>
            <a:srgbClr val="D93E2B"/>
          </a:solidFill>
          <a:uFillTx/>
          <a:latin typeface="+mn-lt"/>
          <a:ea typeface="+mn-ea"/>
          <a:cs typeface="+mn-cs"/>
          <a:sym typeface="Bodoni SvtyTwo ITC TT-Book"/>
        </a:defRPr>
      </a:lvl8pPr>
      <a:lvl9pPr marL="0" marR="0" indent="0" algn="ctr" defTabSz="447173" rtl="0" latinLnBrk="0">
        <a:lnSpc>
          <a:spcPct val="90000"/>
        </a:lnSpc>
        <a:spcBef>
          <a:spcPts val="1246"/>
        </a:spcBef>
        <a:spcAft>
          <a:spcPts val="0"/>
        </a:spcAft>
        <a:buClrTx/>
        <a:buSzTx/>
        <a:buFontTx/>
        <a:buNone/>
        <a:tabLst/>
        <a:defRPr sz="5309" b="0" i="0" u="none" strike="noStrike" cap="none" spc="0" baseline="0">
          <a:solidFill>
            <a:srgbClr val="D93E2B"/>
          </a:solidFill>
          <a:uFillTx/>
          <a:latin typeface="+mn-lt"/>
          <a:ea typeface="+mn-ea"/>
          <a:cs typeface="+mn-cs"/>
          <a:sym typeface="Bodoni SvtyTwo ITC TT-Book"/>
        </a:defRPr>
      </a:lvl9pPr>
    </p:titleStyle>
    <p:bodyStyle>
      <a:lvl1pPr marL="330220" marR="0" indent="-330220" algn="l" defTabSz="447173" rtl="0" latinLnBrk="0">
        <a:lnSpc>
          <a:spcPct val="100000"/>
        </a:lnSpc>
        <a:spcBef>
          <a:spcPts val="1842"/>
        </a:spcBef>
        <a:spcAft>
          <a:spcPts val="0"/>
        </a:spcAft>
        <a:buClr>
          <a:srgbClr val="929292"/>
        </a:buClr>
        <a:buSzPct val="60000"/>
        <a:buFont typeface="Zapf Dingbats"/>
        <a:buChar char="❖"/>
        <a:tabLst/>
        <a:defRPr sz="2709" b="0" i="0" u="none" strike="noStrike" cap="none" spc="0" baseline="0">
          <a:solidFill>
            <a:srgbClr val="414141"/>
          </a:solidFill>
          <a:uFillTx/>
          <a:latin typeface="Palatino"/>
          <a:ea typeface="Palatino"/>
          <a:cs typeface="Palatino"/>
          <a:sym typeface="Palatino"/>
        </a:defRPr>
      </a:lvl1pPr>
      <a:lvl2pPr marL="660441" marR="0" indent="-330220" algn="l" defTabSz="447173" rtl="0" latinLnBrk="0">
        <a:lnSpc>
          <a:spcPct val="100000"/>
        </a:lnSpc>
        <a:spcBef>
          <a:spcPts val="1842"/>
        </a:spcBef>
        <a:spcAft>
          <a:spcPts val="0"/>
        </a:spcAft>
        <a:buClr>
          <a:srgbClr val="929292"/>
        </a:buClr>
        <a:buSzPct val="60000"/>
        <a:buFont typeface="Zapf Dingbats"/>
        <a:buChar char="❖"/>
        <a:tabLst/>
        <a:defRPr sz="2709" b="0" i="0" u="none" strike="noStrike" cap="none" spc="0" baseline="0">
          <a:solidFill>
            <a:srgbClr val="414141"/>
          </a:solidFill>
          <a:uFillTx/>
          <a:latin typeface="Palatino"/>
          <a:ea typeface="Palatino"/>
          <a:cs typeface="Palatino"/>
          <a:sym typeface="Palatino"/>
        </a:defRPr>
      </a:lvl2pPr>
      <a:lvl3pPr marL="990661" marR="0" indent="-330220" algn="l" defTabSz="447173" rtl="0" latinLnBrk="0">
        <a:lnSpc>
          <a:spcPct val="100000"/>
        </a:lnSpc>
        <a:spcBef>
          <a:spcPts val="1842"/>
        </a:spcBef>
        <a:spcAft>
          <a:spcPts val="0"/>
        </a:spcAft>
        <a:buClr>
          <a:srgbClr val="929292"/>
        </a:buClr>
        <a:buSzPct val="60000"/>
        <a:buFont typeface="Zapf Dingbats"/>
        <a:buChar char="❖"/>
        <a:tabLst/>
        <a:defRPr sz="2709" b="0" i="0" u="none" strike="noStrike" cap="none" spc="0" baseline="0">
          <a:solidFill>
            <a:srgbClr val="414141"/>
          </a:solidFill>
          <a:uFillTx/>
          <a:latin typeface="Palatino"/>
          <a:ea typeface="Palatino"/>
          <a:cs typeface="Palatino"/>
          <a:sym typeface="Palatino"/>
        </a:defRPr>
      </a:lvl3pPr>
      <a:lvl4pPr marL="1320881" marR="0" indent="-330220" algn="l" defTabSz="447173" rtl="0" latinLnBrk="0">
        <a:lnSpc>
          <a:spcPct val="100000"/>
        </a:lnSpc>
        <a:spcBef>
          <a:spcPts val="1842"/>
        </a:spcBef>
        <a:spcAft>
          <a:spcPts val="0"/>
        </a:spcAft>
        <a:buClr>
          <a:srgbClr val="929292"/>
        </a:buClr>
        <a:buSzPct val="60000"/>
        <a:buFont typeface="Zapf Dingbats"/>
        <a:buChar char="❖"/>
        <a:tabLst/>
        <a:defRPr sz="2709" b="0" i="0" u="none" strike="noStrike" cap="none" spc="0" baseline="0">
          <a:solidFill>
            <a:srgbClr val="414141"/>
          </a:solidFill>
          <a:uFillTx/>
          <a:latin typeface="Palatino"/>
          <a:ea typeface="Palatino"/>
          <a:cs typeface="Palatino"/>
          <a:sym typeface="Palatino"/>
        </a:defRPr>
      </a:lvl4pPr>
      <a:lvl5pPr marL="1651102" marR="0" indent="-330220" algn="l" defTabSz="447173" rtl="0" latinLnBrk="0">
        <a:lnSpc>
          <a:spcPct val="100000"/>
        </a:lnSpc>
        <a:spcBef>
          <a:spcPts val="1842"/>
        </a:spcBef>
        <a:spcAft>
          <a:spcPts val="0"/>
        </a:spcAft>
        <a:buClr>
          <a:srgbClr val="929292"/>
        </a:buClr>
        <a:buSzPct val="60000"/>
        <a:buFont typeface="Zapf Dingbats"/>
        <a:buChar char="❖"/>
        <a:tabLst/>
        <a:defRPr sz="2709" b="0" i="0" u="none" strike="noStrike" cap="none" spc="0" baseline="0">
          <a:solidFill>
            <a:srgbClr val="414141"/>
          </a:solidFill>
          <a:uFillTx/>
          <a:latin typeface="Palatino"/>
          <a:ea typeface="Palatino"/>
          <a:cs typeface="Palatino"/>
          <a:sym typeface="Palatino"/>
        </a:defRPr>
      </a:lvl5pPr>
      <a:lvl6pPr marL="1981322" marR="0" indent="-330220" algn="l" defTabSz="447173" rtl="0" latinLnBrk="0">
        <a:lnSpc>
          <a:spcPct val="100000"/>
        </a:lnSpc>
        <a:spcBef>
          <a:spcPts val="1842"/>
        </a:spcBef>
        <a:spcAft>
          <a:spcPts val="0"/>
        </a:spcAft>
        <a:buClr>
          <a:srgbClr val="929292"/>
        </a:buClr>
        <a:buSzPct val="60000"/>
        <a:buFont typeface="Zapf Dingbats"/>
        <a:buChar char="❖"/>
        <a:tabLst/>
        <a:defRPr sz="2709" b="0" i="0" u="none" strike="noStrike" cap="none" spc="0" baseline="0">
          <a:solidFill>
            <a:srgbClr val="414141"/>
          </a:solidFill>
          <a:uFillTx/>
          <a:latin typeface="Palatino"/>
          <a:ea typeface="Palatino"/>
          <a:cs typeface="Palatino"/>
          <a:sym typeface="Palatino"/>
        </a:defRPr>
      </a:lvl6pPr>
      <a:lvl7pPr marL="2311542" marR="0" indent="-330220" algn="l" defTabSz="447173" rtl="0" latinLnBrk="0">
        <a:lnSpc>
          <a:spcPct val="100000"/>
        </a:lnSpc>
        <a:spcBef>
          <a:spcPts val="1842"/>
        </a:spcBef>
        <a:spcAft>
          <a:spcPts val="0"/>
        </a:spcAft>
        <a:buClr>
          <a:srgbClr val="929292"/>
        </a:buClr>
        <a:buSzPct val="60000"/>
        <a:buFont typeface="Zapf Dingbats"/>
        <a:buChar char="❖"/>
        <a:tabLst/>
        <a:defRPr sz="2709" b="0" i="0" u="none" strike="noStrike" cap="none" spc="0" baseline="0">
          <a:solidFill>
            <a:srgbClr val="414141"/>
          </a:solidFill>
          <a:uFillTx/>
          <a:latin typeface="Palatino"/>
          <a:ea typeface="Palatino"/>
          <a:cs typeface="Palatino"/>
          <a:sym typeface="Palatino"/>
        </a:defRPr>
      </a:lvl7pPr>
      <a:lvl8pPr marL="2641763" marR="0" indent="-330220" algn="l" defTabSz="447173" rtl="0" latinLnBrk="0">
        <a:lnSpc>
          <a:spcPct val="100000"/>
        </a:lnSpc>
        <a:spcBef>
          <a:spcPts val="1842"/>
        </a:spcBef>
        <a:spcAft>
          <a:spcPts val="0"/>
        </a:spcAft>
        <a:buClr>
          <a:srgbClr val="929292"/>
        </a:buClr>
        <a:buSzPct val="60000"/>
        <a:buFont typeface="Zapf Dingbats"/>
        <a:buChar char="❖"/>
        <a:tabLst/>
        <a:defRPr sz="2709" b="0" i="0" u="none" strike="noStrike" cap="none" spc="0" baseline="0">
          <a:solidFill>
            <a:srgbClr val="414141"/>
          </a:solidFill>
          <a:uFillTx/>
          <a:latin typeface="Palatino"/>
          <a:ea typeface="Palatino"/>
          <a:cs typeface="Palatino"/>
          <a:sym typeface="Palatino"/>
        </a:defRPr>
      </a:lvl8pPr>
      <a:lvl9pPr marL="2971983" marR="0" indent="-330220" algn="l" defTabSz="447173" rtl="0" latinLnBrk="0">
        <a:lnSpc>
          <a:spcPct val="100000"/>
        </a:lnSpc>
        <a:spcBef>
          <a:spcPts val="1842"/>
        </a:spcBef>
        <a:spcAft>
          <a:spcPts val="0"/>
        </a:spcAft>
        <a:buClr>
          <a:srgbClr val="929292"/>
        </a:buClr>
        <a:buSzPct val="60000"/>
        <a:buFont typeface="Zapf Dingbats"/>
        <a:buChar char="❖"/>
        <a:tabLst/>
        <a:defRPr sz="2709" b="0" i="0" u="none" strike="noStrike" cap="none" spc="0" baseline="0">
          <a:solidFill>
            <a:srgbClr val="414141"/>
          </a:solidFill>
          <a:uFillTx/>
          <a:latin typeface="Palatino"/>
          <a:ea typeface="Palatino"/>
          <a:cs typeface="Palatino"/>
          <a:sym typeface="Palatino"/>
        </a:defRPr>
      </a:lvl9pPr>
    </p:bodyStyle>
    <p:otherStyle>
      <a:lvl1pPr marL="0" marR="0" indent="0" algn="ctr" defTabSz="447173"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Palatino"/>
        </a:defRPr>
      </a:lvl1pPr>
      <a:lvl2pPr marL="0" marR="0" indent="123833" algn="ctr" defTabSz="447173"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Palatino"/>
        </a:defRPr>
      </a:lvl2pPr>
      <a:lvl3pPr marL="0" marR="0" indent="247665" algn="ctr" defTabSz="447173"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Palatino"/>
        </a:defRPr>
      </a:lvl3pPr>
      <a:lvl4pPr marL="0" marR="0" indent="371498" algn="ctr" defTabSz="447173"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Palatino"/>
        </a:defRPr>
      </a:lvl4pPr>
      <a:lvl5pPr marL="0" marR="0" indent="495330" algn="ctr" defTabSz="447173"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Palatino"/>
        </a:defRPr>
      </a:lvl5pPr>
      <a:lvl6pPr marL="0" marR="0" indent="619163" algn="ctr" defTabSz="447173"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Palatino"/>
        </a:defRPr>
      </a:lvl6pPr>
      <a:lvl7pPr marL="0" marR="0" indent="742996" algn="ctr" defTabSz="447173"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Palatino"/>
        </a:defRPr>
      </a:lvl7pPr>
      <a:lvl8pPr marL="0" marR="0" indent="866828" algn="ctr" defTabSz="447173"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Palatino"/>
        </a:defRPr>
      </a:lvl8pPr>
      <a:lvl9pPr marL="0" marR="0" indent="990661" algn="ctr" defTabSz="447173"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t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tif"/><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ti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ti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ti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ti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tif"/><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 Id="rId9" Type="http://schemas.openxmlformats.org/officeDocument/2006/relationships/image" Target="../media/image4.ti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tif"/><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ti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chart" Target="../charts/char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tif"/><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audio" Target="../media/media2.m4a"/><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tif"/><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ti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tif"/><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tif"/><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8.tif"/><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ti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tif"/><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7.mp4"/><Relationship Id="rId7" Type="http://schemas.openxmlformats.org/officeDocument/2006/relationships/image" Target="../media/image10.png"/><Relationship Id="rId2" Type="http://schemas.microsoft.com/office/2007/relationships/media" Target="../media/media7.mp4"/><Relationship Id="rId1" Type="http://schemas.openxmlformats.org/officeDocument/2006/relationships/tags" Target="../tags/tag4.xml"/><Relationship Id="rId6" Type="http://schemas.openxmlformats.org/officeDocument/2006/relationships/slideLayout" Target="../slideLayouts/slideLayout4.xml"/><Relationship Id="rId5" Type="http://schemas.openxmlformats.org/officeDocument/2006/relationships/audio" Target="../media/media8.m4a"/><Relationship Id="rId10" Type="http://schemas.openxmlformats.org/officeDocument/2006/relationships/image" Target="../media/image4.tif"/><Relationship Id="rId4" Type="http://schemas.microsoft.com/office/2007/relationships/media" Target="../media/media8.m4a"/><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tif"/><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tif"/><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 novel 5mm port technique"/>
          <p:cNvSpPr txBox="1">
            <a:spLocks noGrp="1"/>
          </p:cNvSpPr>
          <p:nvPr>
            <p:ph type="body" idx="13"/>
          </p:nvPr>
        </p:nvSpPr>
        <p:spPr>
          <a:xfrm>
            <a:off x="515938" y="6262387"/>
            <a:ext cx="7312554" cy="373436"/>
          </a:xfrm>
          <a:prstGeom prst="rect">
            <a:avLst/>
          </a:prstGeom>
        </p:spPr>
        <p:txBody>
          <a:bodyPr/>
          <a:lstStyle/>
          <a:p>
            <a:endParaRPr sz="1600" dirty="0"/>
          </a:p>
        </p:txBody>
      </p:sp>
      <p:pic>
        <p:nvPicPr>
          <p:cNvPr id="138" name="Chase-Farm-Hospital.jpg" descr="Chase-Farm-Hospital.jpg"/>
          <p:cNvPicPr>
            <a:picLocks noGrp="1"/>
          </p:cNvPicPr>
          <p:nvPr>
            <p:ph type="pic" idx="14"/>
          </p:nvPr>
        </p:nvPicPr>
        <p:blipFill>
          <a:blip r:embed="rId4">
            <a:extLst/>
          </a:blip>
          <a:stretch>
            <a:fillRect/>
          </a:stretch>
        </p:blipFill>
        <p:spPr>
          <a:xfrm>
            <a:off x="447145" y="2564989"/>
            <a:ext cx="12313709" cy="4148138"/>
          </a:xfrm>
          <a:prstGeom prst="rect">
            <a:avLst/>
          </a:prstGeom>
        </p:spPr>
      </p:pic>
      <p:sp>
        <p:nvSpPr>
          <p:cNvPr id="139" name="Laparoscopic TAPP Hernia repair:…"/>
          <p:cNvSpPr txBox="1">
            <a:spLocks noGrp="1"/>
          </p:cNvSpPr>
          <p:nvPr>
            <p:ph type="title"/>
          </p:nvPr>
        </p:nvSpPr>
        <p:spPr>
          <a:prstGeom prst="rect">
            <a:avLst/>
          </a:prstGeom>
        </p:spPr>
        <p:txBody>
          <a:bodyPr>
            <a:noAutofit/>
          </a:bodyPr>
          <a:lstStyle/>
          <a:p>
            <a:pPr defTabSz="371154">
              <a:spcBef>
                <a:spcPts val="1029"/>
              </a:spcBef>
              <a:defRPr sz="8133"/>
            </a:pPr>
            <a:r>
              <a:rPr sz="4000" dirty="0"/>
              <a:t>Laparoscopic TAPP Hernia repair: </a:t>
            </a:r>
          </a:p>
          <a:p>
            <a:pPr defTabSz="371154">
              <a:spcBef>
                <a:spcPts val="1029"/>
              </a:spcBef>
              <a:defRPr sz="8133"/>
            </a:pPr>
            <a:r>
              <a:rPr sz="4000" dirty="0"/>
              <a:t>patient reported outcomes</a:t>
            </a:r>
          </a:p>
        </p:txBody>
      </p:sp>
      <p:sp>
        <p:nvSpPr>
          <p:cNvPr id="140" name="Mr Naveed Hossain…"/>
          <p:cNvSpPr txBox="1">
            <a:spLocks noGrp="1"/>
          </p:cNvSpPr>
          <p:nvPr>
            <p:ph type="body" sz="quarter" idx="1"/>
          </p:nvPr>
        </p:nvSpPr>
        <p:spPr>
          <a:prstGeom prst="rect">
            <a:avLst/>
          </a:prstGeom>
        </p:spPr>
        <p:txBody>
          <a:bodyPr>
            <a:normAutofit/>
          </a:bodyPr>
          <a:lstStyle/>
          <a:p>
            <a:r>
              <a:rPr dirty="0" err="1"/>
              <a:t>Mr</a:t>
            </a:r>
            <a:r>
              <a:rPr dirty="0"/>
              <a:t> Naveed Hossain</a:t>
            </a:r>
          </a:p>
          <a:p>
            <a:r>
              <a:rPr dirty="0" err="1"/>
              <a:t>Mr</a:t>
            </a:r>
            <a:r>
              <a:rPr dirty="0"/>
              <a:t> </a:t>
            </a:r>
            <a:r>
              <a:rPr dirty="0" err="1"/>
              <a:t>Rateb</a:t>
            </a:r>
            <a:r>
              <a:rPr dirty="0"/>
              <a:t> </a:t>
            </a:r>
            <a:r>
              <a:rPr dirty="0" err="1"/>
              <a:t>Katmeh</a:t>
            </a:r>
            <a:endParaRPr lang="en-GB" dirty="0"/>
          </a:p>
          <a:p>
            <a:r>
              <a:rPr lang="en-GB" dirty="0"/>
              <a:t>Mr Luis Soares</a:t>
            </a:r>
            <a:endParaRPr dirty="0"/>
          </a:p>
          <a:p>
            <a:endParaRPr dirty="0"/>
          </a:p>
          <a:p>
            <a:r>
              <a:rPr dirty="0"/>
              <a:t>Department of General Surgery</a:t>
            </a:r>
          </a:p>
          <a:p>
            <a:r>
              <a:rPr dirty="0"/>
              <a:t>Barnet and Chase Farm Hospitals</a:t>
            </a:r>
          </a:p>
          <a:p>
            <a:r>
              <a:rPr dirty="0"/>
              <a:t>Royal Free London NHS Foundation Trust</a:t>
            </a:r>
          </a:p>
        </p:txBody>
      </p:sp>
      <p:pic>
        <p:nvPicPr>
          <p:cNvPr id="141" name="Image" descr="Image"/>
          <p:cNvPicPr>
            <a:picLocks noChangeAspect="1"/>
          </p:cNvPicPr>
          <p:nvPr/>
        </p:nvPicPr>
        <p:blipFill>
          <a:blip r:embed="rId5">
            <a:extLst/>
          </a:blip>
          <a:stretch>
            <a:fillRect/>
          </a:stretch>
        </p:blipFill>
        <p:spPr>
          <a:xfrm>
            <a:off x="11205632" y="9105171"/>
            <a:ext cx="1919288" cy="715434"/>
          </a:xfrm>
          <a:prstGeom prst="rect">
            <a:avLst/>
          </a:prstGeom>
          <a:ln w="12700">
            <a:miter lim="400000"/>
          </a:ln>
        </p:spPr>
      </p:pic>
      <p:pic>
        <p:nvPicPr>
          <p:cNvPr id="3" name="Audio 2">
            <a:hlinkClick r:id="" action="ppaction://media"/>
            <a:extLst>
              <a:ext uri="{FF2B5EF4-FFF2-40B4-BE49-F238E27FC236}">
                <a16:creationId xmlns:a16="http://schemas.microsoft.com/office/drawing/2014/main" id="{4250ECF2-B332-904A-A62D-108B1745DA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50787" y="8111331"/>
            <a:ext cx="440267" cy="440267"/>
          </a:xfrm>
          <a:prstGeom prst="rect">
            <a:avLst/>
          </a:prstGeom>
        </p:spPr>
      </p:pic>
      <p:pic>
        <p:nvPicPr>
          <p:cNvPr id="10" name="Imagem 4">
            <a:extLst>
              <a:ext uri="{FF2B5EF4-FFF2-40B4-BE49-F238E27FC236}">
                <a16:creationId xmlns:a16="http://schemas.microsoft.com/office/drawing/2014/main" id="{560B409F-9FB2-324A-A87B-AE738AB303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spTree>
  </p:cSld>
  <p:clrMapOvr>
    <a:masterClrMapping/>
  </p:clrMapOvr>
  <p:transition spd="med" advTm="11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Demographics"/>
          <p:cNvSpPr txBox="1">
            <a:spLocks noGrp="1"/>
          </p:cNvSpPr>
          <p:nvPr>
            <p:ph type="title"/>
          </p:nvPr>
        </p:nvSpPr>
        <p:spPr>
          <a:xfrm>
            <a:off x="535364" y="2806128"/>
            <a:ext cx="12176125" cy="1201754"/>
          </a:xfrm>
          <a:prstGeom prst="rect">
            <a:avLst/>
          </a:prstGeom>
        </p:spPr>
        <p:txBody>
          <a:bodyPr/>
          <a:lstStyle/>
          <a:p>
            <a:r>
              <a:rPr dirty="0"/>
              <a:t>Demographics</a:t>
            </a:r>
          </a:p>
        </p:txBody>
      </p:sp>
      <p:sp>
        <p:nvSpPr>
          <p:cNvPr id="186" name="175 patients in total underwent TAPP hernia repair between 2015 and 2019 by a single surgeon…"/>
          <p:cNvSpPr txBox="1">
            <a:spLocks noGrp="1"/>
          </p:cNvSpPr>
          <p:nvPr>
            <p:ph type="body" sz="half" idx="1"/>
          </p:nvPr>
        </p:nvSpPr>
        <p:spPr>
          <a:xfrm>
            <a:off x="515938" y="3768142"/>
            <a:ext cx="5909204" cy="6449106"/>
          </a:xfrm>
          <a:prstGeom prst="rect">
            <a:avLst/>
          </a:prstGeom>
        </p:spPr>
        <p:txBody>
          <a:bodyPr/>
          <a:lstStyle/>
          <a:p>
            <a:r>
              <a:rPr dirty="0"/>
              <a:t>175 patients in total underwent TAPP hernia repair between 2015 and 2019 by a single surgeon</a:t>
            </a:r>
          </a:p>
          <a:p>
            <a:r>
              <a:rPr dirty="0"/>
              <a:t>89 patients were selected between July 2017 and October 2019 for telephone follow up</a:t>
            </a:r>
          </a:p>
          <a:p>
            <a:r>
              <a:rPr dirty="0"/>
              <a:t>58 patients responded (65%)</a:t>
            </a:r>
          </a:p>
          <a:p>
            <a:r>
              <a:rPr dirty="0"/>
              <a:t>24 underwent bilateral repair representing a total of 82 TAPP hernia repairs</a:t>
            </a:r>
          </a:p>
        </p:txBody>
      </p:sp>
      <p:sp>
        <p:nvSpPr>
          <p:cNvPr id="187" name="Text"/>
          <p:cNvSpPr txBox="1"/>
          <p:nvPr/>
        </p:nvSpPr>
        <p:spPr>
          <a:xfrm>
            <a:off x="7023078" y="4000360"/>
            <a:ext cx="74807" cy="155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517" tIns="27517" rIns="27517" bIns="27517" anchor="ctr">
            <a:spAutoFit/>
          </a:bodyPr>
          <a:lstStyle>
            <a:lvl1pPr algn="l" defTabSz="457200">
              <a:defRPr sz="1200">
                <a:solidFill>
                  <a:srgbClr val="000000"/>
                </a:solidFill>
                <a:latin typeface="Calibri"/>
                <a:ea typeface="Calibri"/>
                <a:cs typeface="Calibri"/>
                <a:sym typeface="Calibri"/>
              </a:defRPr>
            </a:lvl1pPr>
          </a:lstStyle>
          <a:p>
            <a:r>
              <a:rPr sz="650"/>
              <a:t> </a:t>
            </a:r>
          </a:p>
        </p:txBody>
      </p:sp>
      <p:graphicFrame>
        <p:nvGraphicFramePr>
          <p:cNvPr id="188" name="Table"/>
          <p:cNvGraphicFramePr/>
          <p:nvPr>
            <p:extLst>
              <p:ext uri="{D42A27DB-BD31-4B8C-83A1-F6EECF244321}">
                <p14:modId xmlns:p14="http://schemas.microsoft.com/office/powerpoint/2010/main" val="998141768"/>
              </p:ext>
            </p:extLst>
          </p:nvPr>
        </p:nvGraphicFramePr>
        <p:xfrm>
          <a:off x="6896519" y="4391425"/>
          <a:ext cx="5936650" cy="4306988"/>
        </p:xfrm>
        <a:graphic>
          <a:graphicData uri="http://schemas.openxmlformats.org/drawingml/2006/table">
            <a:tbl>
              <a:tblPr bandRow="1">
                <a:tableStyleId>{4C3C2611-4C71-4FC5-86AE-919BDF0F9419}</a:tableStyleId>
              </a:tblPr>
              <a:tblGrid>
                <a:gridCol w="2065332">
                  <a:extLst>
                    <a:ext uri="{9D8B030D-6E8A-4147-A177-3AD203B41FA5}">
                      <a16:colId xmlns:a16="http://schemas.microsoft.com/office/drawing/2014/main" val="20000"/>
                    </a:ext>
                  </a:extLst>
                </a:gridCol>
                <a:gridCol w="1534381">
                  <a:extLst>
                    <a:ext uri="{9D8B030D-6E8A-4147-A177-3AD203B41FA5}">
                      <a16:colId xmlns:a16="http://schemas.microsoft.com/office/drawing/2014/main" val="20001"/>
                    </a:ext>
                  </a:extLst>
                </a:gridCol>
                <a:gridCol w="2336937">
                  <a:extLst>
                    <a:ext uri="{9D8B030D-6E8A-4147-A177-3AD203B41FA5}">
                      <a16:colId xmlns:a16="http://schemas.microsoft.com/office/drawing/2014/main" val="20002"/>
                    </a:ext>
                  </a:extLst>
                </a:gridCol>
              </a:tblGrid>
              <a:tr h="1076747">
                <a:tc>
                  <a:txBody>
                    <a:bodyPr/>
                    <a:lstStyle/>
                    <a:p>
                      <a:pPr algn="l" defTabSz="457200">
                        <a:defRPr sz="1800">
                          <a:solidFill>
                            <a:srgbClr val="000000"/>
                          </a:solidFill>
                        </a:defRPr>
                      </a:pPr>
                      <a:r>
                        <a:rPr sz="2000" b="1" dirty="0">
                          <a:solidFill>
                            <a:srgbClr val="414141"/>
                          </a:solidFill>
                          <a:latin typeface="Calibri"/>
                          <a:ea typeface="Calibri"/>
                          <a:cs typeface="Calibri"/>
                          <a:sym typeface="Calibri"/>
                        </a:rPr>
                        <a:t>Mean age (± SD)</a:t>
                      </a:r>
                    </a:p>
                  </a:txBody>
                  <a:tcPr marL="34396" marR="34396" marT="0" marB="0" horzOverflow="overflow"/>
                </a:tc>
                <a:tc>
                  <a:txBody>
                    <a:bodyPr/>
                    <a:lstStyle/>
                    <a:p>
                      <a:pPr defTabSz="914400">
                        <a:defRPr sz="3600" b="1"/>
                      </a:pPr>
                      <a:endParaRPr sz="2000"/>
                    </a:p>
                  </a:txBody>
                  <a:tcPr marL="34396" marR="34396" marT="0" marB="0" horzOverflow="overflow"/>
                </a:tc>
                <a:tc>
                  <a:txBody>
                    <a:bodyPr/>
                    <a:lstStyle/>
                    <a:p>
                      <a:pPr algn="l" defTabSz="457200">
                        <a:defRPr sz="1800">
                          <a:solidFill>
                            <a:srgbClr val="000000"/>
                          </a:solidFill>
                        </a:defRPr>
                      </a:pPr>
                      <a:r>
                        <a:rPr sz="2000" b="1">
                          <a:solidFill>
                            <a:srgbClr val="414141"/>
                          </a:solidFill>
                          <a:latin typeface="Calibri"/>
                          <a:ea typeface="Calibri"/>
                          <a:cs typeface="Calibri"/>
                          <a:sym typeface="Calibri"/>
                        </a:rPr>
                        <a:t>67 ±14 years</a:t>
                      </a:r>
                    </a:p>
                  </a:txBody>
                  <a:tcPr marL="34396" marR="34396" marT="0" marB="0" horzOverflow="overflow"/>
                </a:tc>
                <a:extLst>
                  <a:ext uri="{0D108BD9-81ED-4DB2-BD59-A6C34878D82A}">
                    <a16:rowId xmlns:a16="http://schemas.microsoft.com/office/drawing/2014/main" val="10000"/>
                  </a:ext>
                </a:extLst>
              </a:tr>
              <a:tr h="1076747">
                <a:tc>
                  <a:txBody>
                    <a:bodyPr/>
                    <a:lstStyle/>
                    <a:p>
                      <a:pPr algn="l" defTabSz="457200">
                        <a:defRPr sz="1800">
                          <a:solidFill>
                            <a:srgbClr val="000000"/>
                          </a:solidFill>
                        </a:defRPr>
                      </a:pPr>
                      <a:r>
                        <a:rPr sz="2000" b="1">
                          <a:solidFill>
                            <a:srgbClr val="414141"/>
                          </a:solidFill>
                          <a:latin typeface="Calibri"/>
                          <a:ea typeface="Calibri"/>
                          <a:cs typeface="Calibri"/>
                          <a:sym typeface="Calibri"/>
                        </a:rPr>
                        <a:t>Gender (%)</a:t>
                      </a:r>
                    </a:p>
                  </a:txBody>
                  <a:tcPr marL="34396" marR="34396" marT="0" marB="0" horzOverflow="overflow"/>
                </a:tc>
                <a:tc>
                  <a:txBody>
                    <a:bodyPr/>
                    <a:lstStyle/>
                    <a:p>
                      <a:pPr algn="l" defTabSz="457200">
                        <a:defRPr sz="1800">
                          <a:solidFill>
                            <a:srgbClr val="000000"/>
                          </a:solidFill>
                        </a:defRPr>
                      </a:pPr>
                      <a:r>
                        <a:rPr sz="2000" b="1">
                          <a:solidFill>
                            <a:srgbClr val="414141"/>
                          </a:solidFill>
                          <a:latin typeface="Calibri"/>
                          <a:ea typeface="Calibri"/>
                          <a:cs typeface="Calibri"/>
                          <a:sym typeface="Calibri"/>
                        </a:rPr>
                        <a:t>Male      
Female</a:t>
                      </a:r>
                    </a:p>
                  </a:txBody>
                  <a:tcPr marL="34396" marR="34396" marT="0" marB="0" horzOverflow="overflow"/>
                </a:tc>
                <a:tc>
                  <a:txBody>
                    <a:bodyPr/>
                    <a:lstStyle/>
                    <a:p>
                      <a:pPr algn="l" defTabSz="457200">
                        <a:defRPr sz="1800">
                          <a:solidFill>
                            <a:srgbClr val="000000"/>
                          </a:solidFill>
                        </a:defRPr>
                      </a:pPr>
                      <a:r>
                        <a:rPr sz="2000" b="1">
                          <a:solidFill>
                            <a:srgbClr val="414141"/>
                          </a:solidFill>
                          <a:latin typeface="Calibri"/>
                          <a:ea typeface="Calibri"/>
                          <a:cs typeface="Calibri"/>
                          <a:sym typeface="Calibri"/>
                        </a:rPr>
                        <a:t>56 (96)
2 (4)</a:t>
                      </a:r>
                    </a:p>
                  </a:txBody>
                  <a:tcPr marL="34396" marR="34396" marT="0" marB="0" horzOverflow="overflow"/>
                </a:tc>
                <a:extLst>
                  <a:ext uri="{0D108BD9-81ED-4DB2-BD59-A6C34878D82A}">
                    <a16:rowId xmlns:a16="http://schemas.microsoft.com/office/drawing/2014/main" val="10001"/>
                  </a:ext>
                </a:extLst>
              </a:tr>
              <a:tr h="1076747">
                <a:tc>
                  <a:txBody>
                    <a:bodyPr/>
                    <a:lstStyle/>
                    <a:p>
                      <a:pPr algn="l" defTabSz="457200">
                        <a:defRPr sz="1800">
                          <a:solidFill>
                            <a:srgbClr val="000000"/>
                          </a:solidFill>
                        </a:defRPr>
                      </a:pPr>
                      <a:r>
                        <a:rPr sz="2000" b="1">
                          <a:solidFill>
                            <a:srgbClr val="414141"/>
                          </a:solidFill>
                          <a:latin typeface="Calibri"/>
                          <a:ea typeface="Calibri"/>
                          <a:cs typeface="Calibri"/>
                          <a:sym typeface="Calibri"/>
                        </a:rPr>
                        <a:t>Hernia type (%)</a:t>
                      </a:r>
                    </a:p>
                  </a:txBody>
                  <a:tcPr marL="34396" marR="34396" marT="0" marB="0" horzOverflow="overflow"/>
                </a:tc>
                <a:tc>
                  <a:txBody>
                    <a:bodyPr/>
                    <a:lstStyle/>
                    <a:p>
                      <a:pPr algn="l" defTabSz="457200">
                        <a:defRPr sz="1800">
                          <a:solidFill>
                            <a:srgbClr val="000000"/>
                          </a:solidFill>
                        </a:defRPr>
                      </a:pPr>
                      <a:r>
                        <a:rPr sz="2000" b="1">
                          <a:solidFill>
                            <a:srgbClr val="414141"/>
                          </a:solidFill>
                          <a:latin typeface="Calibri"/>
                          <a:ea typeface="Calibri"/>
                          <a:cs typeface="Calibri"/>
                          <a:sym typeface="Calibri"/>
                        </a:rPr>
                        <a:t>Unilateral 
Bilateral</a:t>
                      </a:r>
                    </a:p>
                  </a:txBody>
                  <a:tcPr marL="34396" marR="34396" marT="0" marB="0" horzOverflow="overflow"/>
                </a:tc>
                <a:tc>
                  <a:txBody>
                    <a:bodyPr/>
                    <a:lstStyle/>
                    <a:p>
                      <a:pPr algn="l" defTabSz="457200">
                        <a:defRPr sz="1800">
                          <a:solidFill>
                            <a:srgbClr val="000000"/>
                          </a:solidFill>
                        </a:defRPr>
                      </a:pPr>
                      <a:r>
                        <a:rPr sz="2000" b="1">
                          <a:solidFill>
                            <a:srgbClr val="414141"/>
                          </a:solidFill>
                          <a:latin typeface="Calibri"/>
                          <a:ea typeface="Calibri"/>
                          <a:cs typeface="Calibri"/>
                          <a:sym typeface="Calibri"/>
                        </a:rPr>
                        <a:t>34 (58.6)
24 (41.4)</a:t>
                      </a:r>
                    </a:p>
                  </a:txBody>
                  <a:tcPr marL="34396" marR="34396" marT="0" marB="0" horzOverflow="overflow"/>
                </a:tc>
                <a:extLst>
                  <a:ext uri="{0D108BD9-81ED-4DB2-BD59-A6C34878D82A}">
                    <a16:rowId xmlns:a16="http://schemas.microsoft.com/office/drawing/2014/main" val="10002"/>
                  </a:ext>
                </a:extLst>
              </a:tr>
              <a:tr h="1076747">
                <a:tc>
                  <a:txBody>
                    <a:bodyPr/>
                    <a:lstStyle/>
                    <a:p>
                      <a:pPr algn="l" defTabSz="457200">
                        <a:defRPr sz="1800">
                          <a:solidFill>
                            <a:srgbClr val="000000"/>
                          </a:solidFill>
                        </a:defRPr>
                      </a:pPr>
                      <a:r>
                        <a:rPr sz="2000" b="1">
                          <a:solidFill>
                            <a:srgbClr val="414141"/>
                          </a:solidFill>
                          <a:latin typeface="Calibri"/>
                          <a:ea typeface="Calibri"/>
                          <a:cs typeface="Calibri"/>
                          <a:sym typeface="Calibri"/>
                        </a:rPr>
                        <a:t>ASA (%)</a:t>
                      </a:r>
                    </a:p>
                  </a:txBody>
                  <a:tcPr marL="34396" marR="34396" marT="0" marB="0" horzOverflow="overflow"/>
                </a:tc>
                <a:tc>
                  <a:txBody>
                    <a:bodyPr/>
                    <a:lstStyle/>
                    <a:p>
                      <a:pPr algn="l" defTabSz="457200">
                        <a:defRPr sz="1800">
                          <a:solidFill>
                            <a:srgbClr val="000000"/>
                          </a:solidFill>
                        </a:defRPr>
                      </a:pPr>
                      <a:r>
                        <a:rPr sz="2000" b="1">
                          <a:solidFill>
                            <a:srgbClr val="414141"/>
                          </a:solidFill>
                          <a:latin typeface="Calibri"/>
                          <a:ea typeface="Calibri"/>
                          <a:cs typeface="Calibri"/>
                          <a:sym typeface="Calibri"/>
                        </a:rPr>
                        <a:t>I
II
III</a:t>
                      </a:r>
                    </a:p>
                  </a:txBody>
                  <a:tcPr marL="34396" marR="34396" marT="0" marB="0" horzOverflow="overflow"/>
                </a:tc>
                <a:tc>
                  <a:txBody>
                    <a:bodyPr/>
                    <a:lstStyle/>
                    <a:p>
                      <a:pPr algn="l" defTabSz="457200">
                        <a:defRPr sz="1800">
                          <a:solidFill>
                            <a:srgbClr val="000000"/>
                          </a:solidFill>
                        </a:defRPr>
                      </a:pPr>
                      <a:r>
                        <a:rPr sz="2000" b="1" dirty="0">
                          <a:solidFill>
                            <a:srgbClr val="414141"/>
                          </a:solidFill>
                          <a:latin typeface="Calibri"/>
                          <a:ea typeface="Calibri"/>
                          <a:cs typeface="Calibri"/>
                          <a:sym typeface="Calibri"/>
                        </a:rPr>
                        <a:t>27 (46.55)
27 (46.55)
4   (6.9)</a:t>
                      </a:r>
                    </a:p>
                  </a:txBody>
                  <a:tcPr marL="34396" marR="34396" marT="0" marB="0" horzOverflow="overflow"/>
                </a:tc>
                <a:extLst>
                  <a:ext uri="{0D108BD9-81ED-4DB2-BD59-A6C34878D82A}">
                    <a16:rowId xmlns:a16="http://schemas.microsoft.com/office/drawing/2014/main" val="10003"/>
                  </a:ext>
                </a:extLst>
              </a:tr>
            </a:tbl>
          </a:graphicData>
        </a:graphic>
      </p:graphicFrame>
      <p:sp>
        <p:nvSpPr>
          <p:cNvPr id="189" name="Text"/>
          <p:cNvSpPr txBox="1"/>
          <p:nvPr/>
        </p:nvSpPr>
        <p:spPr>
          <a:xfrm>
            <a:off x="6623427" y="4313626"/>
            <a:ext cx="74807" cy="155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517" tIns="27517" rIns="27517" bIns="27517" anchor="ctr">
            <a:spAutoFit/>
          </a:bodyPr>
          <a:lstStyle>
            <a:lvl1pPr algn="l" defTabSz="457200">
              <a:defRPr sz="1200">
                <a:solidFill>
                  <a:srgbClr val="000000"/>
                </a:solidFill>
                <a:latin typeface="Calibri"/>
                <a:ea typeface="Calibri"/>
                <a:cs typeface="Calibri"/>
                <a:sym typeface="Calibri"/>
              </a:defRPr>
            </a:lvl1pPr>
          </a:lstStyle>
          <a:p>
            <a:r>
              <a:rPr sz="650"/>
              <a:t> </a:t>
            </a:r>
          </a:p>
        </p:txBody>
      </p:sp>
      <p:pic>
        <p:nvPicPr>
          <p:cNvPr id="3" name="Audio 2">
            <a:hlinkClick r:id="" action="ppaction://media"/>
            <a:extLst>
              <a:ext uri="{FF2B5EF4-FFF2-40B4-BE49-F238E27FC236}">
                <a16:creationId xmlns:a16="http://schemas.microsoft.com/office/drawing/2014/main" id="{65B4FC20-8E38-5842-AA77-9F6F248AF9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50787" y="8111331"/>
            <a:ext cx="440267" cy="440267"/>
          </a:xfrm>
          <a:prstGeom prst="rect">
            <a:avLst/>
          </a:prstGeom>
        </p:spPr>
      </p:pic>
      <p:pic>
        <p:nvPicPr>
          <p:cNvPr id="10" name="Imagem 4">
            <a:extLst>
              <a:ext uri="{FF2B5EF4-FFF2-40B4-BE49-F238E27FC236}">
                <a16:creationId xmlns:a16="http://schemas.microsoft.com/office/drawing/2014/main" id="{2570EC3C-6371-C34E-96BE-92C77C11BA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11" name="Image" descr="Image">
            <a:extLst>
              <a:ext uri="{FF2B5EF4-FFF2-40B4-BE49-F238E27FC236}">
                <a16:creationId xmlns:a16="http://schemas.microsoft.com/office/drawing/2014/main" id="{607017B2-704D-4A4A-A243-21A0BB2AB186}"/>
              </a:ext>
            </a:extLst>
          </p:cNvPr>
          <p:cNvPicPr>
            <a:picLocks noChangeAspect="1"/>
          </p:cNvPicPr>
          <p:nvPr/>
        </p:nvPicPr>
        <p:blipFill>
          <a:blip r:embed="rId6">
            <a:extLst/>
          </a:blip>
          <a:stretch>
            <a:fillRect/>
          </a:stretch>
        </p:blipFill>
        <p:spPr>
          <a:xfrm>
            <a:off x="11205632" y="9105171"/>
            <a:ext cx="1919288" cy="715434"/>
          </a:xfrm>
          <a:prstGeom prst="rect">
            <a:avLst/>
          </a:prstGeom>
          <a:ln w="12700">
            <a:miter lim="400000"/>
          </a:ln>
        </p:spPr>
      </p:pic>
    </p:spTree>
  </p:cSld>
  <p:clrMapOvr>
    <a:masterClrMapping/>
  </p:clrMapOvr>
  <p:transition spd="med" advTm="23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Postoperative Pain"/>
          <p:cNvSpPr txBox="1">
            <a:spLocks noGrp="1"/>
          </p:cNvSpPr>
          <p:nvPr>
            <p:ph type="title"/>
          </p:nvPr>
        </p:nvSpPr>
        <p:spPr>
          <a:xfrm>
            <a:off x="474662" y="2465690"/>
            <a:ext cx="12176125" cy="1201754"/>
          </a:xfrm>
          <a:prstGeom prst="rect">
            <a:avLst/>
          </a:prstGeom>
        </p:spPr>
        <p:txBody>
          <a:bodyPr/>
          <a:lstStyle/>
          <a:p>
            <a:r>
              <a:rPr dirty="0"/>
              <a:t>Postoperative Pain</a:t>
            </a:r>
          </a:p>
        </p:txBody>
      </p:sp>
      <p:sp>
        <p:nvSpPr>
          <p:cNvPr id="193" name="Postoperative pain in first two weeks post op…"/>
          <p:cNvSpPr txBox="1">
            <a:spLocks noGrp="1"/>
          </p:cNvSpPr>
          <p:nvPr>
            <p:ph type="body" sz="quarter" idx="1"/>
          </p:nvPr>
        </p:nvSpPr>
        <p:spPr>
          <a:xfrm>
            <a:off x="244865" y="3764257"/>
            <a:ext cx="2481402" cy="5060375"/>
          </a:xfrm>
          <a:prstGeom prst="rect">
            <a:avLst/>
          </a:prstGeom>
        </p:spPr>
        <p:txBody>
          <a:bodyPr/>
          <a:lstStyle/>
          <a:p>
            <a:r>
              <a:rPr dirty="0"/>
              <a:t>Postoperative pain in first two weeks post op</a:t>
            </a:r>
          </a:p>
          <a:p>
            <a:r>
              <a:rPr dirty="0"/>
              <a:t>Low incidence of chronic pain</a:t>
            </a:r>
          </a:p>
        </p:txBody>
      </p:sp>
      <p:graphicFrame>
        <p:nvGraphicFramePr>
          <p:cNvPr id="194" name="2D Column Chart"/>
          <p:cNvGraphicFramePr/>
          <p:nvPr>
            <p:extLst>
              <p:ext uri="{D42A27DB-BD31-4B8C-83A1-F6EECF244321}">
                <p14:modId xmlns:p14="http://schemas.microsoft.com/office/powerpoint/2010/main" val="3217615063"/>
              </p:ext>
            </p:extLst>
          </p:nvPr>
        </p:nvGraphicFramePr>
        <p:xfrm>
          <a:off x="3132667" y="3489191"/>
          <a:ext cx="9967383" cy="5610509"/>
        </p:xfrm>
        <a:graphic>
          <a:graphicData uri="http://schemas.openxmlformats.org/drawingml/2006/chart">
            <c:chart xmlns:c="http://schemas.openxmlformats.org/drawingml/2006/chart" xmlns:r="http://schemas.openxmlformats.org/officeDocument/2006/relationships" r:id="rId4"/>
          </a:graphicData>
        </a:graphic>
      </p:graphicFrame>
      <p:pic>
        <p:nvPicPr>
          <p:cNvPr id="3" name="Audio 2">
            <a:hlinkClick r:id="" action="ppaction://media"/>
            <a:extLst>
              <a:ext uri="{FF2B5EF4-FFF2-40B4-BE49-F238E27FC236}">
                <a16:creationId xmlns:a16="http://schemas.microsoft.com/office/drawing/2014/main" id="{9F597CFA-19AC-F24C-90CD-650149E40C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50787" y="8111331"/>
            <a:ext cx="440267" cy="440267"/>
          </a:xfrm>
          <a:prstGeom prst="rect">
            <a:avLst/>
          </a:prstGeom>
        </p:spPr>
      </p:pic>
      <p:pic>
        <p:nvPicPr>
          <p:cNvPr id="8" name="Imagem 4">
            <a:extLst>
              <a:ext uri="{FF2B5EF4-FFF2-40B4-BE49-F238E27FC236}">
                <a16:creationId xmlns:a16="http://schemas.microsoft.com/office/drawing/2014/main" id="{6F63EACA-F213-004B-B793-69643D5E82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9" name="Image" descr="Image">
            <a:extLst>
              <a:ext uri="{FF2B5EF4-FFF2-40B4-BE49-F238E27FC236}">
                <a16:creationId xmlns:a16="http://schemas.microsoft.com/office/drawing/2014/main" id="{73FAE2B0-F7AF-1147-B135-C1B6C99A151A}"/>
              </a:ext>
            </a:extLst>
          </p:cNvPr>
          <p:cNvPicPr>
            <a:picLocks noChangeAspect="1"/>
          </p:cNvPicPr>
          <p:nvPr/>
        </p:nvPicPr>
        <p:blipFill>
          <a:blip r:embed="rId7">
            <a:extLst/>
          </a:blip>
          <a:stretch>
            <a:fillRect/>
          </a:stretch>
        </p:blipFill>
        <p:spPr>
          <a:xfrm>
            <a:off x="11205632" y="9105171"/>
            <a:ext cx="1919288" cy="715434"/>
          </a:xfrm>
          <a:prstGeom prst="rect">
            <a:avLst/>
          </a:prstGeom>
          <a:ln w="12700">
            <a:miter lim="400000"/>
          </a:ln>
        </p:spPr>
      </p:pic>
    </p:spTree>
  </p:cSld>
  <p:clrMapOvr>
    <a:masterClrMapping/>
  </p:clrMapOvr>
  <p:transition spd="med" advTm="150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Frequency"/>
          <p:cNvSpPr txBox="1">
            <a:spLocks noGrp="1"/>
          </p:cNvSpPr>
          <p:nvPr>
            <p:ph type="title"/>
          </p:nvPr>
        </p:nvSpPr>
        <p:spPr>
          <a:xfrm>
            <a:off x="510249" y="2248032"/>
            <a:ext cx="12176125" cy="1201754"/>
          </a:xfrm>
          <a:prstGeom prst="rect">
            <a:avLst/>
          </a:prstGeom>
        </p:spPr>
        <p:txBody>
          <a:bodyPr/>
          <a:lstStyle/>
          <a:p>
            <a:r>
              <a:rPr dirty="0"/>
              <a:t>Frequency </a:t>
            </a:r>
          </a:p>
        </p:txBody>
      </p:sp>
      <p:graphicFrame>
        <p:nvGraphicFramePr>
          <p:cNvPr id="198" name="2D Stacked Column Chart"/>
          <p:cNvGraphicFramePr/>
          <p:nvPr>
            <p:extLst>
              <p:ext uri="{D42A27DB-BD31-4B8C-83A1-F6EECF244321}">
                <p14:modId xmlns:p14="http://schemas.microsoft.com/office/powerpoint/2010/main" val="2744671906"/>
              </p:ext>
            </p:extLst>
          </p:nvPr>
        </p:nvGraphicFramePr>
        <p:xfrm>
          <a:off x="285298" y="2996671"/>
          <a:ext cx="11921254" cy="6443002"/>
        </p:xfrm>
        <a:graphic>
          <a:graphicData uri="http://schemas.openxmlformats.org/drawingml/2006/chart">
            <c:chart xmlns:c="http://schemas.openxmlformats.org/drawingml/2006/chart" xmlns:r="http://schemas.openxmlformats.org/officeDocument/2006/relationships" r:id="rId4"/>
          </a:graphicData>
        </a:graphic>
      </p:graphicFrame>
      <p:pic>
        <p:nvPicPr>
          <p:cNvPr id="3" name="Audio 2">
            <a:hlinkClick r:id="" action="ppaction://media"/>
            <a:extLst>
              <a:ext uri="{FF2B5EF4-FFF2-40B4-BE49-F238E27FC236}">
                <a16:creationId xmlns:a16="http://schemas.microsoft.com/office/drawing/2014/main" id="{DDFF267B-4E70-4A4D-B048-CFAB440F3C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50787" y="8111331"/>
            <a:ext cx="440267" cy="440267"/>
          </a:xfrm>
          <a:prstGeom prst="rect">
            <a:avLst/>
          </a:prstGeom>
        </p:spPr>
      </p:pic>
      <p:pic>
        <p:nvPicPr>
          <p:cNvPr id="7" name="Imagem 4">
            <a:extLst>
              <a:ext uri="{FF2B5EF4-FFF2-40B4-BE49-F238E27FC236}">
                <a16:creationId xmlns:a16="http://schemas.microsoft.com/office/drawing/2014/main" id="{543A9B36-8995-8347-8BBC-4EE2E5A8A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8" name="Image" descr="Image">
            <a:extLst>
              <a:ext uri="{FF2B5EF4-FFF2-40B4-BE49-F238E27FC236}">
                <a16:creationId xmlns:a16="http://schemas.microsoft.com/office/drawing/2014/main" id="{E3DE3429-7FD6-424B-8C32-DB0E4B1F278B}"/>
              </a:ext>
            </a:extLst>
          </p:cNvPr>
          <p:cNvPicPr>
            <a:picLocks noChangeAspect="1"/>
          </p:cNvPicPr>
          <p:nvPr/>
        </p:nvPicPr>
        <p:blipFill>
          <a:blip r:embed="rId7">
            <a:extLst/>
          </a:blip>
          <a:stretch>
            <a:fillRect/>
          </a:stretch>
        </p:blipFill>
        <p:spPr>
          <a:xfrm>
            <a:off x="11205632" y="9105171"/>
            <a:ext cx="1919288" cy="715434"/>
          </a:xfrm>
          <a:prstGeom prst="rect">
            <a:avLst/>
          </a:prstGeom>
          <a:ln w="12700">
            <a:miter lim="400000"/>
          </a:ln>
        </p:spPr>
      </p:pic>
    </p:spTree>
  </p:cSld>
  <p:clrMapOvr>
    <a:masterClrMapping/>
  </p:clrMapOvr>
  <p:transition spd="med" advTm="100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araesthesia"/>
          <p:cNvSpPr txBox="1">
            <a:spLocks noGrp="1"/>
          </p:cNvSpPr>
          <p:nvPr>
            <p:ph type="title"/>
          </p:nvPr>
        </p:nvSpPr>
        <p:spPr>
          <a:xfrm>
            <a:off x="474662" y="2282923"/>
            <a:ext cx="12176125" cy="1201754"/>
          </a:xfrm>
          <a:prstGeom prst="rect">
            <a:avLst/>
          </a:prstGeom>
        </p:spPr>
        <p:txBody>
          <a:bodyPr/>
          <a:lstStyle/>
          <a:p>
            <a:r>
              <a:rPr dirty="0" err="1"/>
              <a:t>Paraesthesia</a:t>
            </a:r>
            <a:endParaRPr dirty="0"/>
          </a:p>
        </p:txBody>
      </p:sp>
      <p:sp>
        <p:nvSpPr>
          <p:cNvPr id="212" name="Double-click to edit"/>
          <p:cNvSpPr txBox="1">
            <a:spLocks noGrp="1"/>
          </p:cNvSpPr>
          <p:nvPr>
            <p:ph type="body" sz="half" idx="1"/>
          </p:nvPr>
        </p:nvSpPr>
        <p:spPr>
          <a:xfrm>
            <a:off x="515938" y="2742934"/>
            <a:ext cx="2735262" cy="6449106"/>
          </a:xfrm>
          <a:prstGeom prst="rect">
            <a:avLst/>
          </a:prstGeom>
        </p:spPr>
        <p:txBody>
          <a:bodyPr/>
          <a:lstStyle/>
          <a:p>
            <a:r>
              <a:rPr lang="en-GB" dirty="0"/>
              <a:t>89.7% experienced no</a:t>
            </a:r>
            <a:br>
              <a:rPr lang="en-GB" dirty="0"/>
            </a:br>
            <a:r>
              <a:rPr lang="en-GB" dirty="0"/>
              <a:t>paraesthesia</a:t>
            </a:r>
          </a:p>
        </p:txBody>
      </p:sp>
      <p:graphicFrame>
        <p:nvGraphicFramePr>
          <p:cNvPr id="213" name="2D Column Chart"/>
          <p:cNvGraphicFramePr/>
          <p:nvPr>
            <p:extLst>
              <p:ext uri="{D42A27DB-BD31-4B8C-83A1-F6EECF244321}">
                <p14:modId xmlns:p14="http://schemas.microsoft.com/office/powerpoint/2010/main" val="3638211791"/>
              </p:ext>
            </p:extLst>
          </p:nvPr>
        </p:nvGraphicFramePr>
        <p:xfrm>
          <a:off x="3591852" y="3484677"/>
          <a:ext cx="10714450" cy="4965620"/>
        </p:xfrm>
        <a:graphic>
          <a:graphicData uri="http://schemas.openxmlformats.org/drawingml/2006/chart">
            <c:chart xmlns:c="http://schemas.openxmlformats.org/drawingml/2006/chart" xmlns:r="http://schemas.openxmlformats.org/officeDocument/2006/relationships" r:id="rId4"/>
          </a:graphicData>
        </a:graphic>
      </p:graphicFrame>
      <p:pic>
        <p:nvPicPr>
          <p:cNvPr id="3" name="Audio 2">
            <a:hlinkClick r:id="" action="ppaction://media"/>
            <a:extLst>
              <a:ext uri="{FF2B5EF4-FFF2-40B4-BE49-F238E27FC236}">
                <a16:creationId xmlns:a16="http://schemas.microsoft.com/office/drawing/2014/main" id="{08E4128B-9BF6-DF4E-BCC1-C956639D66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50787" y="8111331"/>
            <a:ext cx="440267" cy="440267"/>
          </a:xfrm>
          <a:prstGeom prst="rect">
            <a:avLst/>
          </a:prstGeom>
        </p:spPr>
      </p:pic>
      <p:pic>
        <p:nvPicPr>
          <p:cNvPr id="8" name="Imagem 4">
            <a:extLst>
              <a:ext uri="{FF2B5EF4-FFF2-40B4-BE49-F238E27FC236}">
                <a16:creationId xmlns:a16="http://schemas.microsoft.com/office/drawing/2014/main" id="{A0E28F14-9710-D548-AA9B-BD512185C9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9" name="Image" descr="Image">
            <a:extLst>
              <a:ext uri="{FF2B5EF4-FFF2-40B4-BE49-F238E27FC236}">
                <a16:creationId xmlns:a16="http://schemas.microsoft.com/office/drawing/2014/main" id="{F13FBEEB-257A-B446-B259-616740706017}"/>
              </a:ext>
            </a:extLst>
          </p:cNvPr>
          <p:cNvPicPr>
            <a:picLocks noChangeAspect="1"/>
          </p:cNvPicPr>
          <p:nvPr/>
        </p:nvPicPr>
        <p:blipFill>
          <a:blip r:embed="rId7">
            <a:extLst/>
          </a:blip>
          <a:stretch>
            <a:fillRect/>
          </a:stretch>
        </p:blipFill>
        <p:spPr>
          <a:xfrm>
            <a:off x="11205632" y="9105171"/>
            <a:ext cx="1919288" cy="715434"/>
          </a:xfrm>
          <a:prstGeom prst="rect">
            <a:avLst/>
          </a:prstGeom>
          <a:ln w="12700">
            <a:miter lim="400000"/>
          </a:ln>
        </p:spPr>
      </p:pic>
    </p:spTree>
  </p:cSld>
  <p:clrMapOvr>
    <a:masterClrMapping/>
  </p:clrMapOvr>
  <p:transition spd="med" advTm="77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Period of Disability / Return to work"/>
          <p:cNvSpPr txBox="1">
            <a:spLocks noGrp="1"/>
          </p:cNvSpPr>
          <p:nvPr>
            <p:ph type="title"/>
          </p:nvPr>
        </p:nvSpPr>
        <p:spPr>
          <a:xfrm>
            <a:off x="474662" y="2318163"/>
            <a:ext cx="12176125" cy="1201754"/>
          </a:xfrm>
          <a:prstGeom prst="rect">
            <a:avLst/>
          </a:prstGeom>
        </p:spPr>
        <p:txBody>
          <a:bodyPr/>
          <a:lstStyle/>
          <a:p>
            <a:r>
              <a:rPr dirty="0"/>
              <a:t>Period of Disability / Return to work</a:t>
            </a:r>
          </a:p>
        </p:txBody>
      </p:sp>
      <p:graphicFrame>
        <p:nvGraphicFramePr>
          <p:cNvPr id="203" name="2D Column Chart"/>
          <p:cNvGraphicFramePr/>
          <p:nvPr>
            <p:extLst>
              <p:ext uri="{D42A27DB-BD31-4B8C-83A1-F6EECF244321}">
                <p14:modId xmlns:p14="http://schemas.microsoft.com/office/powerpoint/2010/main" val="2254819706"/>
              </p:ext>
            </p:extLst>
          </p:nvPr>
        </p:nvGraphicFramePr>
        <p:xfrm>
          <a:off x="914401" y="3119967"/>
          <a:ext cx="10985784" cy="6677423"/>
        </p:xfrm>
        <a:graphic>
          <a:graphicData uri="http://schemas.openxmlformats.org/drawingml/2006/chart">
            <c:chart xmlns:c="http://schemas.openxmlformats.org/drawingml/2006/chart" xmlns:r="http://schemas.openxmlformats.org/officeDocument/2006/relationships" r:id="rId4"/>
          </a:graphicData>
        </a:graphic>
      </p:graphicFrame>
      <p:pic>
        <p:nvPicPr>
          <p:cNvPr id="3" name="Audio 2">
            <a:hlinkClick r:id="" action="ppaction://media"/>
            <a:extLst>
              <a:ext uri="{FF2B5EF4-FFF2-40B4-BE49-F238E27FC236}">
                <a16:creationId xmlns:a16="http://schemas.microsoft.com/office/drawing/2014/main" id="{376BB7CF-38B7-5146-BC67-81ED012EBF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50787" y="8111331"/>
            <a:ext cx="440267" cy="440267"/>
          </a:xfrm>
          <a:prstGeom prst="rect">
            <a:avLst/>
          </a:prstGeom>
        </p:spPr>
      </p:pic>
      <p:pic>
        <p:nvPicPr>
          <p:cNvPr id="8" name="Imagem 4">
            <a:extLst>
              <a:ext uri="{FF2B5EF4-FFF2-40B4-BE49-F238E27FC236}">
                <a16:creationId xmlns:a16="http://schemas.microsoft.com/office/drawing/2014/main" id="{852E48E9-23D4-3243-9708-8ACDC3B4F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9" name="Image" descr="Image">
            <a:extLst>
              <a:ext uri="{FF2B5EF4-FFF2-40B4-BE49-F238E27FC236}">
                <a16:creationId xmlns:a16="http://schemas.microsoft.com/office/drawing/2014/main" id="{B51D3035-4496-5E49-90C9-C437539D37C2}"/>
              </a:ext>
            </a:extLst>
          </p:cNvPr>
          <p:cNvPicPr>
            <a:picLocks noChangeAspect="1"/>
          </p:cNvPicPr>
          <p:nvPr/>
        </p:nvPicPr>
        <p:blipFill>
          <a:blip r:embed="rId7">
            <a:extLst/>
          </a:blip>
          <a:stretch>
            <a:fillRect/>
          </a:stretch>
        </p:blipFill>
        <p:spPr>
          <a:xfrm>
            <a:off x="11205632" y="9105171"/>
            <a:ext cx="1919288" cy="715434"/>
          </a:xfrm>
          <a:prstGeom prst="rect">
            <a:avLst/>
          </a:prstGeom>
          <a:ln w="12700">
            <a:miter lim="400000"/>
          </a:ln>
        </p:spPr>
      </p:pic>
    </p:spTree>
  </p:cSld>
  <p:clrMapOvr>
    <a:masterClrMapping/>
  </p:clrMapOvr>
  <p:transition spd="med" advTm="207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Comparison of Unilateral and Bilateral repair"/>
          <p:cNvSpPr txBox="1">
            <a:spLocks noGrp="1"/>
          </p:cNvSpPr>
          <p:nvPr>
            <p:ph type="title"/>
          </p:nvPr>
        </p:nvSpPr>
        <p:spPr>
          <a:xfrm>
            <a:off x="474662" y="2347945"/>
            <a:ext cx="12176125" cy="1201754"/>
          </a:xfrm>
          <a:prstGeom prst="rect">
            <a:avLst/>
          </a:prstGeom>
        </p:spPr>
        <p:txBody>
          <a:bodyPr/>
          <a:lstStyle/>
          <a:p>
            <a:r>
              <a:rPr dirty="0"/>
              <a:t>Unilateral </a:t>
            </a:r>
            <a:r>
              <a:rPr lang="en-GB" dirty="0"/>
              <a:t>vs</a:t>
            </a:r>
            <a:r>
              <a:rPr dirty="0"/>
              <a:t> Bilateral repair</a:t>
            </a:r>
          </a:p>
        </p:txBody>
      </p:sp>
      <p:sp>
        <p:nvSpPr>
          <p:cNvPr id="207" name="There was no statistically significant change in postoperative pain when when comparing age, ASA score, gender or bilateral vs unilateral repair.…"/>
          <p:cNvSpPr txBox="1">
            <a:spLocks noGrp="1"/>
          </p:cNvSpPr>
          <p:nvPr>
            <p:ph type="body" sz="half" idx="1"/>
          </p:nvPr>
        </p:nvSpPr>
        <p:spPr>
          <a:xfrm>
            <a:off x="515938" y="3897800"/>
            <a:ext cx="4590148" cy="5184156"/>
          </a:xfrm>
          <a:prstGeom prst="rect">
            <a:avLst/>
          </a:prstGeom>
        </p:spPr>
        <p:txBody>
          <a:bodyPr>
            <a:normAutofit fontScale="85000" lnSpcReduction="10000"/>
          </a:bodyPr>
          <a:lstStyle/>
          <a:p>
            <a:pPr marL="200884" indent="-200884" defTabSz="326437">
              <a:spcBef>
                <a:spcPts val="975"/>
              </a:spcBef>
              <a:defRPr sz="3066"/>
            </a:pPr>
            <a:r>
              <a:rPr lang="en-GB" dirty="0"/>
              <a:t>P</a:t>
            </a:r>
            <a:r>
              <a:rPr dirty="0" err="1"/>
              <a:t>eriod</a:t>
            </a:r>
            <a:r>
              <a:rPr dirty="0"/>
              <a:t> of disability was significantly shorter for unilateral hernias, </a:t>
            </a:r>
            <a:r>
              <a:rPr lang="en-GB" b="1" dirty="0">
                <a:solidFill>
                  <a:srgbClr val="D93F2A"/>
                </a:solidFill>
              </a:rPr>
              <a:t>(p=0.021). </a:t>
            </a:r>
          </a:p>
          <a:p>
            <a:pPr marL="200884" indent="-200884" defTabSz="326437">
              <a:spcBef>
                <a:spcPts val="975"/>
              </a:spcBef>
              <a:defRPr sz="3066"/>
            </a:pPr>
            <a:endParaRPr lang="en-GB" b="1" dirty="0">
              <a:solidFill>
                <a:srgbClr val="D93F2A"/>
              </a:solidFill>
            </a:endParaRPr>
          </a:p>
          <a:p>
            <a:pPr marL="200884" indent="-200884" defTabSz="326437">
              <a:spcBef>
                <a:spcPts val="975"/>
              </a:spcBef>
              <a:defRPr sz="3066"/>
            </a:pPr>
            <a:r>
              <a:rPr lang="en-GB" dirty="0"/>
              <a:t>No significant difference between two groups  regarding time off work (p=0.791).</a:t>
            </a:r>
          </a:p>
          <a:p>
            <a:pPr marL="476068" lvl="1" indent="-200884" defTabSz="326437">
              <a:spcBef>
                <a:spcPts val="975"/>
              </a:spcBef>
              <a:defRPr sz="3066"/>
            </a:pPr>
            <a:r>
              <a:rPr lang="en-GB" dirty="0"/>
              <a:t>Factors other than pain and mobility, such as financial implications may influence this outcome.</a:t>
            </a:r>
          </a:p>
        </p:txBody>
      </p:sp>
      <p:pic>
        <p:nvPicPr>
          <p:cNvPr id="208" name="Image" descr="Image"/>
          <p:cNvPicPr>
            <a:picLocks noChangeAspect="1"/>
          </p:cNvPicPr>
          <p:nvPr/>
        </p:nvPicPr>
        <p:blipFill>
          <a:blip r:embed="rId4">
            <a:extLst/>
          </a:blip>
          <a:stretch>
            <a:fillRect/>
          </a:stretch>
        </p:blipFill>
        <p:spPr>
          <a:xfrm>
            <a:off x="5783114" y="3549699"/>
            <a:ext cx="6908948" cy="5532257"/>
          </a:xfrm>
          <a:prstGeom prst="rect">
            <a:avLst/>
          </a:prstGeom>
          <a:ln w="12700">
            <a:miter lim="400000"/>
          </a:ln>
        </p:spPr>
      </p:pic>
      <p:pic>
        <p:nvPicPr>
          <p:cNvPr id="3" name="Audio 2">
            <a:hlinkClick r:id="" action="ppaction://media"/>
            <a:extLst>
              <a:ext uri="{FF2B5EF4-FFF2-40B4-BE49-F238E27FC236}">
                <a16:creationId xmlns:a16="http://schemas.microsoft.com/office/drawing/2014/main" id="{5E5403B0-20D8-DC48-A08B-FAF246B6E2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50787" y="8111331"/>
            <a:ext cx="440267" cy="440267"/>
          </a:xfrm>
          <a:prstGeom prst="rect">
            <a:avLst/>
          </a:prstGeom>
        </p:spPr>
      </p:pic>
      <p:pic>
        <p:nvPicPr>
          <p:cNvPr id="8" name="Imagem 4">
            <a:extLst>
              <a:ext uri="{FF2B5EF4-FFF2-40B4-BE49-F238E27FC236}">
                <a16:creationId xmlns:a16="http://schemas.microsoft.com/office/drawing/2014/main" id="{7112AA82-BB91-D14A-8197-1CD53A918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9" name="Image" descr="Image">
            <a:extLst>
              <a:ext uri="{FF2B5EF4-FFF2-40B4-BE49-F238E27FC236}">
                <a16:creationId xmlns:a16="http://schemas.microsoft.com/office/drawing/2014/main" id="{D8223E3E-A8A7-FC45-958A-1CFADF676F50}"/>
              </a:ext>
            </a:extLst>
          </p:cNvPr>
          <p:cNvPicPr>
            <a:picLocks noChangeAspect="1"/>
          </p:cNvPicPr>
          <p:nvPr/>
        </p:nvPicPr>
        <p:blipFill>
          <a:blip r:embed="rId7">
            <a:extLst/>
          </a:blip>
          <a:stretch>
            <a:fillRect/>
          </a:stretch>
        </p:blipFill>
        <p:spPr>
          <a:xfrm>
            <a:off x="11205632" y="9105171"/>
            <a:ext cx="1919288" cy="715434"/>
          </a:xfrm>
          <a:prstGeom prst="rect">
            <a:avLst/>
          </a:prstGeom>
          <a:ln w="12700">
            <a:miter lim="400000"/>
          </a:ln>
        </p:spPr>
      </p:pic>
    </p:spTree>
  </p:cSld>
  <p:clrMapOvr>
    <a:masterClrMapping/>
  </p:clrMapOvr>
  <p:transition spd="med" advTm="303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Other outcomes"/>
          <p:cNvSpPr txBox="1">
            <a:spLocks noGrp="1"/>
          </p:cNvSpPr>
          <p:nvPr>
            <p:ph type="title"/>
          </p:nvPr>
        </p:nvSpPr>
        <p:spPr>
          <a:xfrm>
            <a:off x="474662" y="2442112"/>
            <a:ext cx="12176125" cy="1201754"/>
          </a:xfrm>
          <a:prstGeom prst="rect">
            <a:avLst/>
          </a:prstGeom>
        </p:spPr>
        <p:txBody>
          <a:bodyPr/>
          <a:lstStyle/>
          <a:p>
            <a:r>
              <a:rPr dirty="0"/>
              <a:t>Other outcomes</a:t>
            </a:r>
          </a:p>
        </p:txBody>
      </p:sp>
      <p:graphicFrame>
        <p:nvGraphicFramePr>
          <p:cNvPr id="217" name="Hernia recurrence"/>
          <p:cNvGraphicFramePr/>
          <p:nvPr>
            <p:extLst>
              <p:ext uri="{D42A27DB-BD31-4B8C-83A1-F6EECF244321}">
                <p14:modId xmlns:p14="http://schemas.microsoft.com/office/powerpoint/2010/main" val="3557206025"/>
              </p:ext>
            </p:extLst>
          </p:nvPr>
        </p:nvGraphicFramePr>
        <p:xfrm>
          <a:off x="94429" y="3860029"/>
          <a:ext cx="4039855" cy="36857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8" name="Wound infection"/>
          <p:cNvGraphicFramePr/>
          <p:nvPr>
            <p:extLst>
              <p:ext uri="{D42A27DB-BD31-4B8C-83A1-F6EECF244321}">
                <p14:modId xmlns:p14="http://schemas.microsoft.com/office/powerpoint/2010/main" val="1282882513"/>
              </p:ext>
            </p:extLst>
          </p:nvPr>
        </p:nvGraphicFramePr>
        <p:xfrm>
          <a:off x="4584073" y="3860029"/>
          <a:ext cx="4039855" cy="36857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9" name="Return to hospital"/>
          <p:cNvGraphicFramePr/>
          <p:nvPr>
            <p:extLst>
              <p:ext uri="{D42A27DB-BD31-4B8C-83A1-F6EECF244321}">
                <p14:modId xmlns:p14="http://schemas.microsoft.com/office/powerpoint/2010/main" val="978621784"/>
              </p:ext>
            </p:extLst>
          </p:nvPr>
        </p:nvGraphicFramePr>
        <p:xfrm>
          <a:off x="9073716" y="3860029"/>
          <a:ext cx="4039855" cy="3685712"/>
        </p:xfrm>
        <a:graphic>
          <a:graphicData uri="http://schemas.openxmlformats.org/drawingml/2006/chart">
            <c:chart xmlns:c="http://schemas.openxmlformats.org/drawingml/2006/chart" xmlns:r="http://schemas.openxmlformats.org/officeDocument/2006/relationships" r:id="rId6"/>
          </a:graphicData>
        </a:graphic>
      </p:graphicFrame>
      <p:sp>
        <p:nvSpPr>
          <p:cNvPr id="221" name="3 patients (5.1%) returned to hospital for reasons of constipation, urinary retention and seroma. Five hernia recurrences were reported (6.1%) and no port site hernias were reported. Wound infection was reported by 3 patients (5.1%), of which 2 required "/>
          <p:cNvSpPr txBox="1"/>
          <p:nvPr/>
        </p:nvSpPr>
        <p:spPr>
          <a:xfrm>
            <a:off x="975121" y="7837876"/>
            <a:ext cx="11148352" cy="978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517" tIns="27517" rIns="27517" bIns="27517" anchor="ctr">
            <a:spAutoFit/>
          </a:bodyPr>
          <a:lstStyle/>
          <a:p>
            <a:pPr marL="247665" indent="-247665" algn="l">
              <a:buFont typeface="Arial" panose="020B0604020202020204" pitchFamily="34" charset="0"/>
              <a:buChar char="•"/>
            </a:pPr>
            <a:r>
              <a:rPr lang="en-GB" sz="2000" dirty="0"/>
              <a:t>3</a:t>
            </a:r>
            <a:r>
              <a:rPr sz="2000" dirty="0"/>
              <a:t> patients (</a:t>
            </a:r>
            <a:r>
              <a:rPr lang="en-GB" sz="2000" dirty="0"/>
              <a:t>5.1</a:t>
            </a:r>
            <a:r>
              <a:rPr sz="2000" dirty="0"/>
              <a:t>%) returned to hospital for reasons of constipation, urinary retention and seroma. </a:t>
            </a:r>
            <a:endParaRPr lang="en-GB" sz="2000" dirty="0"/>
          </a:p>
          <a:p>
            <a:pPr marL="247665" indent="-247665" algn="l">
              <a:buFont typeface="Arial" panose="020B0604020202020204" pitchFamily="34" charset="0"/>
              <a:buChar char="•"/>
            </a:pPr>
            <a:r>
              <a:rPr sz="2000" dirty="0"/>
              <a:t>Five hernia recurrences were reported (6.1%) and no port site hernias were reported. </a:t>
            </a:r>
            <a:endParaRPr lang="en-GB" sz="2000" dirty="0"/>
          </a:p>
          <a:p>
            <a:pPr marL="247665" indent="-247665" algn="l">
              <a:buFont typeface="Arial" panose="020B0604020202020204" pitchFamily="34" charset="0"/>
              <a:buChar char="•"/>
            </a:pPr>
            <a:r>
              <a:rPr sz="2000" dirty="0"/>
              <a:t>Wound infection </a:t>
            </a:r>
            <a:r>
              <a:rPr lang="en-GB" sz="2000" dirty="0"/>
              <a:t>which required antibiotics</a:t>
            </a:r>
            <a:r>
              <a:rPr sz="2000" dirty="0"/>
              <a:t>was reported by </a:t>
            </a:r>
            <a:r>
              <a:rPr lang="en-GB" sz="2000" dirty="0"/>
              <a:t>2</a:t>
            </a:r>
            <a:r>
              <a:rPr sz="2000" dirty="0"/>
              <a:t> patients</a:t>
            </a:r>
            <a:r>
              <a:rPr lang="en-GB" sz="2000" dirty="0"/>
              <a:t> (3.4%)</a:t>
            </a:r>
            <a:r>
              <a:rPr sz="2000" dirty="0"/>
              <a:t>.</a:t>
            </a:r>
          </a:p>
        </p:txBody>
      </p:sp>
      <p:pic>
        <p:nvPicPr>
          <p:cNvPr id="4" name="Audio 3">
            <a:hlinkClick r:id="" action="ppaction://media"/>
            <a:extLst>
              <a:ext uri="{FF2B5EF4-FFF2-40B4-BE49-F238E27FC236}">
                <a16:creationId xmlns:a16="http://schemas.microsoft.com/office/drawing/2014/main" id="{31F38F9A-DDB1-9547-85AC-C6CC479E42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50787" y="8111331"/>
            <a:ext cx="440267" cy="440267"/>
          </a:xfrm>
          <a:prstGeom prst="rect">
            <a:avLst/>
          </a:prstGeom>
        </p:spPr>
      </p:pic>
      <p:pic>
        <p:nvPicPr>
          <p:cNvPr id="11" name="Imagem 4">
            <a:extLst>
              <a:ext uri="{FF2B5EF4-FFF2-40B4-BE49-F238E27FC236}">
                <a16:creationId xmlns:a16="http://schemas.microsoft.com/office/drawing/2014/main" id="{0383B280-DCA7-E94E-9B52-5EE08310CA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12" name="Image" descr="Image">
            <a:extLst>
              <a:ext uri="{FF2B5EF4-FFF2-40B4-BE49-F238E27FC236}">
                <a16:creationId xmlns:a16="http://schemas.microsoft.com/office/drawing/2014/main" id="{7D9BEA80-2464-4E46-94E5-8D471B127FA6}"/>
              </a:ext>
            </a:extLst>
          </p:cNvPr>
          <p:cNvPicPr>
            <a:picLocks noChangeAspect="1"/>
          </p:cNvPicPr>
          <p:nvPr/>
        </p:nvPicPr>
        <p:blipFill>
          <a:blip r:embed="rId9">
            <a:extLst/>
          </a:blip>
          <a:stretch>
            <a:fillRect/>
          </a:stretch>
        </p:blipFill>
        <p:spPr>
          <a:xfrm>
            <a:off x="11205632" y="9105171"/>
            <a:ext cx="1919288" cy="715434"/>
          </a:xfrm>
          <a:prstGeom prst="rect">
            <a:avLst/>
          </a:prstGeom>
          <a:ln w="12700">
            <a:miter lim="400000"/>
          </a:ln>
        </p:spPr>
      </p:pic>
    </p:spTree>
  </p:cSld>
  <p:clrMapOvr>
    <a:masterClrMapping/>
  </p:clrMapOvr>
  <p:transition spd="med" advTm="157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Other outcomes"/>
          <p:cNvSpPr txBox="1">
            <a:spLocks noGrp="1"/>
          </p:cNvSpPr>
          <p:nvPr>
            <p:ph type="title"/>
          </p:nvPr>
        </p:nvSpPr>
        <p:spPr>
          <a:xfrm>
            <a:off x="515937" y="2449375"/>
            <a:ext cx="12176125" cy="1201754"/>
          </a:xfrm>
          <a:prstGeom prst="rect">
            <a:avLst/>
          </a:prstGeom>
        </p:spPr>
        <p:txBody>
          <a:bodyPr/>
          <a:lstStyle/>
          <a:p>
            <a:r>
              <a:rPr dirty="0"/>
              <a:t>Other outcomes</a:t>
            </a:r>
          </a:p>
        </p:txBody>
      </p:sp>
      <p:sp>
        <p:nvSpPr>
          <p:cNvPr id="224" name="No mesh infections…"/>
          <p:cNvSpPr txBox="1">
            <a:spLocks noGrp="1"/>
          </p:cNvSpPr>
          <p:nvPr>
            <p:ph type="body" idx="1"/>
          </p:nvPr>
        </p:nvSpPr>
        <p:spPr>
          <a:prstGeom prst="rect">
            <a:avLst/>
          </a:prstGeom>
        </p:spPr>
        <p:txBody>
          <a:bodyPr/>
          <a:lstStyle/>
          <a:p>
            <a:r>
              <a:rPr dirty="0"/>
              <a:t>No mesh infections</a:t>
            </a:r>
          </a:p>
          <a:p>
            <a:r>
              <a:rPr dirty="0"/>
              <a:t>No port site hernia</a:t>
            </a:r>
            <a:r>
              <a:rPr lang="en-GB" dirty="0"/>
              <a:t>s</a:t>
            </a:r>
            <a:endParaRPr dirty="0"/>
          </a:p>
          <a:p>
            <a:r>
              <a:rPr dirty="0"/>
              <a:t>No deaths</a:t>
            </a:r>
          </a:p>
          <a:p>
            <a:r>
              <a:rPr dirty="0"/>
              <a:t>No </a:t>
            </a:r>
            <a:r>
              <a:rPr dirty="0" err="1"/>
              <a:t>haematoma</a:t>
            </a:r>
            <a:r>
              <a:rPr lang="en-GB" dirty="0"/>
              <a:t>s</a:t>
            </a:r>
            <a:endParaRPr dirty="0"/>
          </a:p>
        </p:txBody>
      </p:sp>
      <p:pic>
        <p:nvPicPr>
          <p:cNvPr id="3" name="Audio 2">
            <a:hlinkClick r:id="" action="ppaction://media"/>
            <a:extLst>
              <a:ext uri="{FF2B5EF4-FFF2-40B4-BE49-F238E27FC236}">
                <a16:creationId xmlns:a16="http://schemas.microsoft.com/office/drawing/2014/main" id="{8F0F6D41-717D-B34B-B307-3FACC92A51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50787" y="8111331"/>
            <a:ext cx="440267" cy="440267"/>
          </a:xfrm>
          <a:prstGeom prst="rect">
            <a:avLst/>
          </a:prstGeom>
        </p:spPr>
      </p:pic>
      <p:pic>
        <p:nvPicPr>
          <p:cNvPr id="7" name="Imagem 4">
            <a:extLst>
              <a:ext uri="{FF2B5EF4-FFF2-40B4-BE49-F238E27FC236}">
                <a16:creationId xmlns:a16="http://schemas.microsoft.com/office/drawing/2014/main" id="{792EF68A-1EE6-A44D-AB25-4C38CB1872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8" name="Image" descr="Image">
            <a:extLst>
              <a:ext uri="{FF2B5EF4-FFF2-40B4-BE49-F238E27FC236}">
                <a16:creationId xmlns:a16="http://schemas.microsoft.com/office/drawing/2014/main" id="{E838871E-4FF8-1E45-AEEC-E734F3A0D770}"/>
              </a:ext>
            </a:extLst>
          </p:cNvPr>
          <p:cNvPicPr>
            <a:picLocks noChangeAspect="1"/>
          </p:cNvPicPr>
          <p:nvPr/>
        </p:nvPicPr>
        <p:blipFill>
          <a:blip r:embed="rId6">
            <a:extLst/>
          </a:blip>
          <a:stretch>
            <a:fillRect/>
          </a:stretch>
        </p:blipFill>
        <p:spPr>
          <a:xfrm>
            <a:off x="11205632" y="9105171"/>
            <a:ext cx="1919288" cy="715434"/>
          </a:xfrm>
          <a:prstGeom prst="rect">
            <a:avLst/>
          </a:prstGeom>
          <a:ln w="12700">
            <a:miter lim="400000"/>
          </a:ln>
        </p:spPr>
      </p:pic>
    </p:spTree>
  </p:cSld>
  <p:clrMapOvr>
    <a:masterClrMapping/>
  </p:clrMapOvr>
  <p:transition spd="med" advTm="88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Patient Satisfaction"/>
          <p:cNvSpPr txBox="1">
            <a:spLocks noGrp="1"/>
          </p:cNvSpPr>
          <p:nvPr>
            <p:ph type="title"/>
          </p:nvPr>
        </p:nvSpPr>
        <p:spPr>
          <a:xfrm>
            <a:off x="474662" y="2673789"/>
            <a:ext cx="12176125" cy="1201754"/>
          </a:xfrm>
          <a:prstGeom prst="rect">
            <a:avLst/>
          </a:prstGeom>
        </p:spPr>
        <p:txBody>
          <a:bodyPr/>
          <a:lstStyle/>
          <a:p>
            <a:r>
              <a:rPr dirty="0"/>
              <a:t>Patient Satisfaction</a:t>
            </a:r>
          </a:p>
        </p:txBody>
      </p:sp>
      <p:sp>
        <p:nvSpPr>
          <p:cNvPr id="228" name="57 out of 58 patients who responded (98.3%) were satisfied with their operation overall…"/>
          <p:cNvSpPr txBox="1">
            <a:spLocks noGrp="1"/>
          </p:cNvSpPr>
          <p:nvPr>
            <p:ph type="body" sz="half" idx="1"/>
          </p:nvPr>
        </p:nvSpPr>
        <p:spPr>
          <a:xfrm>
            <a:off x="515938" y="3348284"/>
            <a:ext cx="5909204" cy="6449106"/>
          </a:xfrm>
          <a:prstGeom prst="rect">
            <a:avLst/>
          </a:prstGeom>
        </p:spPr>
        <p:txBody>
          <a:bodyPr/>
          <a:lstStyle/>
          <a:p>
            <a:r>
              <a:rPr dirty="0"/>
              <a:t>57 out of 58 patients who responded </a:t>
            </a:r>
            <a:r>
              <a:rPr lang="en-GB" b="1" dirty="0">
                <a:solidFill>
                  <a:srgbClr val="D93F2A"/>
                </a:solidFill>
              </a:rPr>
              <a:t>(98.3%)</a:t>
            </a:r>
            <a:r>
              <a:rPr lang="en-GB" dirty="0"/>
              <a:t> </a:t>
            </a:r>
            <a:r>
              <a:rPr dirty="0"/>
              <a:t>were satisfied with their operation overall</a:t>
            </a:r>
          </a:p>
          <a:p>
            <a:r>
              <a:rPr dirty="0"/>
              <a:t> Mean satisfaction score was </a:t>
            </a:r>
            <a:r>
              <a:rPr b="1" dirty="0">
                <a:solidFill>
                  <a:srgbClr val="D93F2A"/>
                </a:solidFill>
              </a:rPr>
              <a:t>9.02/10  </a:t>
            </a:r>
          </a:p>
        </p:txBody>
      </p:sp>
      <p:graphicFrame>
        <p:nvGraphicFramePr>
          <p:cNvPr id="229" name="Satisfaction"/>
          <p:cNvGraphicFramePr/>
          <p:nvPr>
            <p:extLst>
              <p:ext uri="{D42A27DB-BD31-4B8C-83A1-F6EECF244321}">
                <p14:modId xmlns:p14="http://schemas.microsoft.com/office/powerpoint/2010/main" val="2998252072"/>
              </p:ext>
            </p:extLst>
          </p:nvPr>
        </p:nvGraphicFramePr>
        <p:xfrm>
          <a:off x="8091555" y="5131065"/>
          <a:ext cx="4039855" cy="3685712"/>
        </p:xfrm>
        <a:graphic>
          <a:graphicData uri="http://schemas.openxmlformats.org/drawingml/2006/chart">
            <c:chart xmlns:c="http://schemas.openxmlformats.org/drawingml/2006/chart" xmlns:r="http://schemas.openxmlformats.org/officeDocument/2006/relationships" r:id="rId4"/>
          </a:graphicData>
        </a:graphic>
      </p:graphicFrame>
      <p:pic>
        <p:nvPicPr>
          <p:cNvPr id="3" name="Audio 2">
            <a:hlinkClick r:id="" action="ppaction://media"/>
            <a:extLst>
              <a:ext uri="{FF2B5EF4-FFF2-40B4-BE49-F238E27FC236}">
                <a16:creationId xmlns:a16="http://schemas.microsoft.com/office/drawing/2014/main" id="{14DEE0C8-E5F9-AD49-9353-68A872C0C0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50787" y="8111331"/>
            <a:ext cx="440267" cy="440267"/>
          </a:xfrm>
          <a:prstGeom prst="rect">
            <a:avLst/>
          </a:prstGeom>
        </p:spPr>
      </p:pic>
      <p:pic>
        <p:nvPicPr>
          <p:cNvPr id="8" name="Imagem 4">
            <a:extLst>
              <a:ext uri="{FF2B5EF4-FFF2-40B4-BE49-F238E27FC236}">
                <a16:creationId xmlns:a16="http://schemas.microsoft.com/office/drawing/2014/main" id="{A0BF79B9-D88C-534E-A088-BF63BADEF6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9" name="Image" descr="Image">
            <a:extLst>
              <a:ext uri="{FF2B5EF4-FFF2-40B4-BE49-F238E27FC236}">
                <a16:creationId xmlns:a16="http://schemas.microsoft.com/office/drawing/2014/main" id="{BAFB0216-9A2C-8A45-9B40-925F5CABD2FB}"/>
              </a:ext>
            </a:extLst>
          </p:cNvPr>
          <p:cNvPicPr>
            <a:picLocks noChangeAspect="1"/>
          </p:cNvPicPr>
          <p:nvPr/>
        </p:nvPicPr>
        <p:blipFill>
          <a:blip r:embed="rId7">
            <a:extLst/>
          </a:blip>
          <a:stretch>
            <a:fillRect/>
          </a:stretch>
        </p:blipFill>
        <p:spPr>
          <a:xfrm>
            <a:off x="11205632" y="9105171"/>
            <a:ext cx="1919288" cy="715434"/>
          </a:xfrm>
          <a:prstGeom prst="rect">
            <a:avLst/>
          </a:prstGeom>
          <a:ln w="12700">
            <a:miter lim="400000"/>
          </a:ln>
        </p:spPr>
      </p:pic>
    </p:spTree>
  </p:cSld>
  <p:clrMapOvr>
    <a:masterClrMapping/>
  </p:clrMapOvr>
  <p:transition spd="med" advTm="101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onclusions"/>
          <p:cNvSpPr txBox="1">
            <a:spLocks noGrp="1"/>
          </p:cNvSpPr>
          <p:nvPr>
            <p:ph type="title"/>
          </p:nvPr>
        </p:nvSpPr>
        <p:spPr>
          <a:xfrm>
            <a:off x="515937" y="2315765"/>
            <a:ext cx="12176125" cy="1201754"/>
          </a:xfrm>
          <a:prstGeom prst="rect">
            <a:avLst/>
          </a:prstGeom>
        </p:spPr>
        <p:txBody>
          <a:bodyPr/>
          <a:lstStyle/>
          <a:p>
            <a:r>
              <a:rPr dirty="0"/>
              <a:t>Conclusions</a:t>
            </a:r>
          </a:p>
        </p:txBody>
      </p:sp>
      <p:sp>
        <p:nvSpPr>
          <p:cNvPr id="233" name="A three port technique is technically feasible without any increase in complication rate…"/>
          <p:cNvSpPr txBox="1">
            <a:spLocks noGrp="1"/>
          </p:cNvSpPr>
          <p:nvPr>
            <p:ph type="body" idx="1"/>
          </p:nvPr>
        </p:nvSpPr>
        <p:spPr>
          <a:prstGeom prst="rect">
            <a:avLst/>
          </a:prstGeom>
        </p:spPr>
        <p:txBody>
          <a:bodyPr/>
          <a:lstStyle/>
          <a:p>
            <a:r>
              <a:rPr dirty="0"/>
              <a:t>A three port </a:t>
            </a:r>
            <a:r>
              <a:rPr lang="en-GB" dirty="0"/>
              <a:t>5mm </a:t>
            </a:r>
            <a:r>
              <a:rPr dirty="0"/>
              <a:t>technique is technically feasible without any increase in complication rate</a:t>
            </a:r>
            <a:endParaRPr lang="en-GB" dirty="0"/>
          </a:p>
          <a:p>
            <a:r>
              <a:rPr lang="en-GB" dirty="0"/>
              <a:t>Results show excellent satisfaction rates</a:t>
            </a:r>
            <a:endParaRPr dirty="0"/>
          </a:p>
          <a:p>
            <a:r>
              <a:rPr dirty="0"/>
              <a:t>May confer benefits of quicker recovery, better </a:t>
            </a:r>
            <a:r>
              <a:rPr dirty="0" err="1"/>
              <a:t>cosmesis</a:t>
            </a:r>
            <a:r>
              <a:rPr lang="en-GB" dirty="0"/>
              <a:t>, and fewer port site hernias</a:t>
            </a:r>
            <a:endParaRPr dirty="0"/>
          </a:p>
        </p:txBody>
      </p:sp>
      <p:pic>
        <p:nvPicPr>
          <p:cNvPr id="3" name="Audio 2">
            <a:hlinkClick r:id="" action="ppaction://media"/>
            <a:extLst>
              <a:ext uri="{FF2B5EF4-FFF2-40B4-BE49-F238E27FC236}">
                <a16:creationId xmlns:a16="http://schemas.microsoft.com/office/drawing/2014/main" id="{8A9A0766-1590-0848-947C-80875A1114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50787" y="8111331"/>
            <a:ext cx="440267" cy="440267"/>
          </a:xfrm>
          <a:prstGeom prst="rect">
            <a:avLst/>
          </a:prstGeom>
        </p:spPr>
      </p:pic>
      <p:pic>
        <p:nvPicPr>
          <p:cNvPr id="7" name="Imagem 4">
            <a:extLst>
              <a:ext uri="{FF2B5EF4-FFF2-40B4-BE49-F238E27FC236}">
                <a16:creationId xmlns:a16="http://schemas.microsoft.com/office/drawing/2014/main" id="{AF6BE9B3-147F-F44B-99BE-2BA468E9C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8" name="Image" descr="Image">
            <a:extLst>
              <a:ext uri="{FF2B5EF4-FFF2-40B4-BE49-F238E27FC236}">
                <a16:creationId xmlns:a16="http://schemas.microsoft.com/office/drawing/2014/main" id="{0CC8B5D7-5F1F-5044-AA22-5528B3BCD4E8}"/>
              </a:ext>
            </a:extLst>
          </p:cNvPr>
          <p:cNvPicPr>
            <a:picLocks noChangeAspect="1"/>
          </p:cNvPicPr>
          <p:nvPr/>
        </p:nvPicPr>
        <p:blipFill>
          <a:blip r:embed="rId6">
            <a:extLst/>
          </a:blip>
          <a:stretch>
            <a:fillRect/>
          </a:stretch>
        </p:blipFill>
        <p:spPr>
          <a:xfrm>
            <a:off x="11205632" y="9105171"/>
            <a:ext cx="1919288" cy="715434"/>
          </a:xfrm>
          <a:prstGeom prst="rect">
            <a:avLst/>
          </a:prstGeom>
          <a:ln w="12700">
            <a:miter lim="400000"/>
          </a:ln>
        </p:spPr>
      </p:pic>
    </p:spTree>
  </p:cSld>
  <p:clrMapOvr>
    <a:masterClrMapping/>
  </p:clrMapOvr>
  <p:transition spd="med" advTm="163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Becoming more minimally invasive"/>
          <p:cNvSpPr txBox="1">
            <a:spLocks noGrp="1"/>
          </p:cNvSpPr>
          <p:nvPr>
            <p:ph type="body" idx="13"/>
          </p:nvPr>
        </p:nvSpPr>
        <p:spPr>
          <a:xfrm>
            <a:off x="515937" y="2404137"/>
            <a:ext cx="5764742" cy="395942"/>
          </a:xfrm>
          <a:prstGeom prst="rect">
            <a:avLst/>
          </a:prstGeom>
        </p:spPr>
        <p:txBody>
          <a:bodyPr/>
          <a:lstStyle/>
          <a:p>
            <a:r>
              <a:rPr dirty="0"/>
              <a:t>Becoming more minimally invasive</a:t>
            </a:r>
          </a:p>
        </p:txBody>
      </p:sp>
      <p:pic>
        <p:nvPicPr>
          <p:cNvPr id="144" name="Image" descr="Image"/>
          <p:cNvPicPr>
            <a:picLocks noGrp="1"/>
          </p:cNvPicPr>
          <p:nvPr>
            <p:ph type="pic" idx="14"/>
          </p:nvPr>
        </p:nvPicPr>
        <p:blipFill>
          <a:blip r:embed="rId5">
            <a:extLst/>
          </a:blip>
          <a:stretch>
            <a:fillRect/>
          </a:stretch>
        </p:blipFill>
        <p:spPr>
          <a:xfrm>
            <a:off x="6775773" y="2763394"/>
            <a:ext cx="5280003" cy="5934650"/>
          </a:xfrm>
          <a:prstGeom prst="rect">
            <a:avLst/>
          </a:prstGeom>
        </p:spPr>
      </p:pic>
      <p:sp>
        <p:nvSpPr>
          <p:cNvPr id="145" name="Background"/>
          <p:cNvSpPr txBox="1">
            <a:spLocks noGrp="1"/>
          </p:cNvSpPr>
          <p:nvPr>
            <p:ph type="title"/>
          </p:nvPr>
        </p:nvSpPr>
        <p:spPr>
          <a:prstGeom prst="rect">
            <a:avLst/>
          </a:prstGeom>
        </p:spPr>
        <p:txBody>
          <a:bodyPr/>
          <a:lstStyle/>
          <a:p>
            <a:r>
              <a:t>Background</a:t>
            </a:r>
          </a:p>
        </p:txBody>
      </p:sp>
      <p:sp>
        <p:nvSpPr>
          <p:cNvPr id="146" name="Trend towards using smaller and fewer ports in minimally invasive surgery…"/>
          <p:cNvSpPr txBox="1">
            <a:spLocks noGrp="1"/>
          </p:cNvSpPr>
          <p:nvPr>
            <p:ph type="body" sz="quarter" idx="1"/>
          </p:nvPr>
        </p:nvSpPr>
        <p:spPr>
          <a:prstGeom prst="rect">
            <a:avLst/>
          </a:prstGeom>
        </p:spPr>
        <p:txBody>
          <a:bodyPr/>
          <a:lstStyle/>
          <a:p>
            <a:r>
              <a:rPr dirty="0"/>
              <a:t>Trend towards using smaller and fewer ports in minimally invasive surgery</a:t>
            </a:r>
          </a:p>
          <a:p>
            <a:endParaRPr dirty="0"/>
          </a:p>
          <a:p>
            <a:r>
              <a:rPr dirty="0"/>
              <a:t> - 3 port technique for laparoscopic cholecystectomy</a:t>
            </a:r>
          </a:p>
          <a:p>
            <a:r>
              <a:rPr dirty="0"/>
              <a:t> - </a:t>
            </a:r>
            <a:r>
              <a:rPr dirty="0" err="1"/>
              <a:t>Needlescopic</a:t>
            </a:r>
            <a:r>
              <a:rPr dirty="0"/>
              <a:t> techniques</a:t>
            </a:r>
            <a:endParaRPr lang="en-GB" dirty="0"/>
          </a:p>
          <a:p>
            <a:endParaRPr dirty="0"/>
          </a:p>
          <a:p>
            <a:r>
              <a:rPr dirty="0"/>
              <a:t>A three-</a:t>
            </a:r>
            <a:r>
              <a:rPr lang="en-GB" dirty="0"/>
              <a:t> 5mm </a:t>
            </a:r>
            <a:r>
              <a:rPr dirty="0"/>
              <a:t>port technique for Laparoscopic TAPP inguinal hernia repair was developed at </a:t>
            </a:r>
            <a:r>
              <a:rPr lang="en-GB" dirty="0"/>
              <a:t>the</a:t>
            </a:r>
            <a:r>
              <a:rPr dirty="0"/>
              <a:t> Trust</a:t>
            </a:r>
          </a:p>
        </p:txBody>
      </p:sp>
      <p:pic>
        <p:nvPicPr>
          <p:cNvPr id="3" name="Audio 2">
            <a:hlinkClick r:id="" action="ppaction://media"/>
            <a:extLst>
              <a:ext uri="{FF2B5EF4-FFF2-40B4-BE49-F238E27FC236}">
                <a16:creationId xmlns:a16="http://schemas.microsoft.com/office/drawing/2014/main" id="{A737A7DA-CAE6-1147-85F6-D3D5A610EAC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650787" y="8111331"/>
            <a:ext cx="440267" cy="440267"/>
          </a:xfrm>
          <a:prstGeom prst="rect">
            <a:avLst/>
          </a:prstGeom>
        </p:spPr>
      </p:pic>
      <p:pic>
        <p:nvPicPr>
          <p:cNvPr id="9" name="Imagem 4">
            <a:extLst>
              <a:ext uri="{FF2B5EF4-FFF2-40B4-BE49-F238E27FC236}">
                <a16:creationId xmlns:a16="http://schemas.microsoft.com/office/drawing/2014/main" id="{5F876702-15C6-B240-BBF3-5E1D0F63C8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10" name="Image" descr="Image">
            <a:extLst>
              <a:ext uri="{FF2B5EF4-FFF2-40B4-BE49-F238E27FC236}">
                <a16:creationId xmlns:a16="http://schemas.microsoft.com/office/drawing/2014/main" id="{FE135CF2-A052-604B-A52E-473ECEBD64D8}"/>
              </a:ext>
            </a:extLst>
          </p:cNvPr>
          <p:cNvPicPr>
            <a:picLocks noChangeAspect="1"/>
          </p:cNvPicPr>
          <p:nvPr/>
        </p:nvPicPr>
        <p:blipFill>
          <a:blip r:embed="rId8">
            <a:extLst/>
          </a:blip>
          <a:stretch>
            <a:fillRect/>
          </a:stretch>
        </p:blipFill>
        <p:spPr>
          <a:xfrm>
            <a:off x="11205632" y="9105171"/>
            <a:ext cx="1919288" cy="715434"/>
          </a:xfrm>
          <a:prstGeom prst="rect">
            <a:avLst/>
          </a:prstGeom>
          <a:ln w="12700">
            <a:miter lim="400000"/>
          </a:ln>
        </p:spPr>
      </p:pic>
    </p:spTree>
    <p:custDataLst>
      <p:tags r:id="rId1"/>
    </p:custDataLst>
  </p:cSld>
  <p:clrMapOvr>
    <a:masterClrMapping/>
  </p:clrMapOvr>
  <p:transition spd="med" advTm="17653"/>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146">
                                            <p:bg/>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4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4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4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146" grpId="1"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Future developments"/>
          <p:cNvSpPr txBox="1">
            <a:spLocks noGrp="1"/>
          </p:cNvSpPr>
          <p:nvPr>
            <p:ph type="title"/>
          </p:nvPr>
        </p:nvSpPr>
        <p:spPr>
          <a:xfrm>
            <a:off x="515938" y="2437041"/>
            <a:ext cx="12176125" cy="1201754"/>
          </a:xfrm>
          <a:prstGeom prst="rect">
            <a:avLst/>
          </a:prstGeom>
        </p:spPr>
        <p:txBody>
          <a:bodyPr/>
          <a:lstStyle/>
          <a:p>
            <a:r>
              <a:rPr dirty="0"/>
              <a:t>Future developments</a:t>
            </a:r>
          </a:p>
        </p:txBody>
      </p:sp>
      <p:sp>
        <p:nvSpPr>
          <p:cNvPr id="237" name="Use of AirSeal 7mm valveless port…"/>
          <p:cNvSpPr txBox="1">
            <a:spLocks noGrp="1"/>
          </p:cNvSpPr>
          <p:nvPr>
            <p:ph type="body" sz="half" idx="1"/>
          </p:nvPr>
        </p:nvSpPr>
        <p:spPr>
          <a:prstGeom prst="rect">
            <a:avLst/>
          </a:prstGeom>
        </p:spPr>
        <p:txBody>
          <a:bodyPr/>
          <a:lstStyle/>
          <a:p>
            <a:r>
              <a:rPr dirty="0"/>
              <a:t>Use of </a:t>
            </a:r>
            <a:r>
              <a:rPr dirty="0" err="1"/>
              <a:t>AirSeal</a:t>
            </a:r>
            <a:r>
              <a:rPr dirty="0"/>
              <a:t> 7mm </a:t>
            </a:r>
            <a:r>
              <a:rPr dirty="0" err="1"/>
              <a:t>valveless</a:t>
            </a:r>
            <a:r>
              <a:rPr dirty="0"/>
              <a:t> port</a:t>
            </a:r>
          </a:p>
          <a:p>
            <a:r>
              <a:rPr dirty="0"/>
              <a:t>May </a:t>
            </a:r>
            <a:r>
              <a:rPr lang="en-GB" dirty="0"/>
              <a:t>confer </a:t>
            </a:r>
            <a:r>
              <a:rPr dirty="0"/>
              <a:t>protect</a:t>
            </a:r>
            <a:r>
              <a:rPr lang="en-GB" dirty="0"/>
              <a:t>ion</a:t>
            </a:r>
            <a:r>
              <a:rPr dirty="0"/>
              <a:t> against airborne particles and avoid need for removing </a:t>
            </a:r>
            <a:r>
              <a:rPr dirty="0" err="1"/>
              <a:t>tr</a:t>
            </a:r>
            <a:r>
              <a:rPr lang="en-GB" dirty="0"/>
              <a:t>o</a:t>
            </a:r>
            <a:r>
              <a:rPr dirty="0"/>
              <a:t>c</a:t>
            </a:r>
            <a:r>
              <a:rPr lang="en-GB" dirty="0"/>
              <a:t>a</a:t>
            </a:r>
            <a:r>
              <a:rPr dirty="0"/>
              <a:t>r</a:t>
            </a:r>
          </a:p>
        </p:txBody>
      </p:sp>
      <p:pic>
        <p:nvPicPr>
          <p:cNvPr id="238" name="Image" descr="Image"/>
          <p:cNvPicPr>
            <a:picLocks noChangeAspect="1"/>
          </p:cNvPicPr>
          <p:nvPr/>
        </p:nvPicPr>
        <p:blipFill>
          <a:blip r:embed="rId4">
            <a:extLst/>
          </a:blip>
          <a:stretch>
            <a:fillRect/>
          </a:stretch>
        </p:blipFill>
        <p:spPr>
          <a:xfrm>
            <a:off x="7029189" y="3777456"/>
            <a:ext cx="5604887" cy="3743890"/>
          </a:xfrm>
          <a:prstGeom prst="rect">
            <a:avLst/>
          </a:prstGeom>
          <a:ln w="12700">
            <a:miter lim="400000"/>
          </a:ln>
        </p:spPr>
      </p:pic>
      <p:pic>
        <p:nvPicPr>
          <p:cNvPr id="4" name="Audio 3">
            <a:hlinkClick r:id="" action="ppaction://media"/>
            <a:extLst>
              <a:ext uri="{FF2B5EF4-FFF2-40B4-BE49-F238E27FC236}">
                <a16:creationId xmlns:a16="http://schemas.microsoft.com/office/drawing/2014/main" id="{20A7BDE8-4487-EC42-A1E7-6AD31D9F96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50787" y="8111331"/>
            <a:ext cx="440267" cy="440267"/>
          </a:xfrm>
          <a:prstGeom prst="rect">
            <a:avLst/>
          </a:prstGeom>
        </p:spPr>
      </p:pic>
      <p:pic>
        <p:nvPicPr>
          <p:cNvPr id="9" name="Imagem 4">
            <a:extLst>
              <a:ext uri="{FF2B5EF4-FFF2-40B4-BE49-F238E27FC236}">
                <a16:creationId xmlns:a16="http://schemas.microsoft.com/office/drawing/2014/main" id="{F80EB814-E3F7-F144-804C-C2734EC315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10" name="Image" descr="Image">
            <a:extLst>
              <a:ext uri="{FF2B5EF4-FFF2-40B4-BE49-F238E27FC236}">
                <a16:creationId xmlns:a16="http://schemas.microsoft.com/office/drawing/2014/main" id="{B66D3AB7-E098-5041-8DF5-77082B24EDFD}"/>
              </a:ext>
            </a:extLst>
          </p:cNvPr>
          <p:cNvPicPr>
            <a:picLocks noChangeAspect="1"/>
          </p:cNvPicPr>
          <p:nvPr/>
        </p:nvPicPr>
        <p:blipFill>
          <a:blip r:embed="rId7">
            <a:extLst/>
          </a:blip>
          <a:stretch>
            <a:fillRect/>
          </a:stretch>
        </p:blipFill>
        <p:spPr>
          <a:xfrm>
            <a:off x="11205632" y="9105171"/>
            <a:ext cx="1919288" cy="715434"/>
          </a:xfrm>
          <a:prstGeom prst="rect">
            <a:avLst/>
          </a:prstGeom>
          <a:ln w="12700">
            <a:miter lim="400000"/>
          </a:ln>
        </p:spPr>
      </p:pic>
    </p:spTree>
  </p:cSld>
  <p:clrMapOvr>
    <a:masterClrMapping/>
  </p:clrMapOvr>
  <p:transition spd="med" advTm="198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hank you"/>
          <p:cNvSpPr txBox="1">
            <a:spLocks noGrp="1"/>
          </p:cNvSpPr>
          <p:nvPr>
            <p:ph type="title"/>
          </p:nvPr>
        </p:nvSpPr>
        <p:spPr>
          <a:prstGeom prst="rect">
            <a:avLst/>
          </a:prstGeom>
        </p:spPr>
        <p:txBody>
          <a:bodyPr/>
          <a:lstStyle/>
          <a:p>
            <a:r>
              <a:t>Thank you</a:t>
            </a:r>
          </a:p>
        </p:txBody>
      </p:sp>
      <p:pic>
        <p:nvPicPr>
          <p:cNvPr id="4" name="Audio 3">
            <a:hlinkClick r:id="" action="ppaction://media"/>
            <a:extLst>
              <a:ext uri="{FF2B5EF4-FFF2-40B4-BE49-F238E27FC236}">
                <a16:creationId xmlns:a16="http://schemas.microsoft.com/office/drawing/2014/main" id="{1400957D-D6F6-EF47-A7F0-6096C13DE2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50787" y="8111331"/>
            <a:ext cx="440267" cy="440267"/>
          </a:xfrm>
          <a:prstGeom prst="rect">
            <a:avLst/>
          </a:prstGeom>
        </p:spPr>
      </p:pic>
      <p:pic>
        <p:nvPicPr>
          <p:cNvPr id="7" name="Imagem 4">
            <a:extLst>
              <a:ext uri="{FF2B5EF4-FFF2-40B4-BE49-F238E27FC236}">
                <a16:creationId xmlns:a16="http://schemas.microsoft.com/office/drawing/2014/main" id="{A0C97BF2-C0AD-8546-B451-9F0D8EEED8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8" name="Image" descr="Image">
            <a:extLst>
              <a:ext uri="{FF2B5EF4-FFF2-40B4-BE49-F238E27FC236}">
                <a16:creationId xmlns:a16="http://schemas.microsoft.com/office/drawing/2014/main" id="{701D0072-14AF-8A4A-B2C2-05120BA0D3E8}"/>
              </a:ext>
            </a:extLst>
          </p:cNvPr>
          <p:cNvPicPr>
            <a:picLocks noChangeAspect="1"/>
          </p:cNvPicPr>
          <p:nvPr/>
        </p:nvPicPr>
        <p:blipFill>
          <a:blip r:embed="rId6">
            <a:extLst/>
          </a:blip>
          <a:stretch>
            <a:fillRect/>
          </a:stretch>
        </p:blipFill>
        <p:spPr>
          <a:xfrm>
            <a:off x="11205632" y="9105171"/>
            <a:ext cx="1919288" cy="715434"/>
          </a:xfrm>
          <a:prstGeom prst="rect">
            <a:avLst/>
          </a:prstGeom>
          <a:ln w="12700">
            <a:miter lim="400000"/>
          </a:ln>
        </p:spPr>
      </p:pic>
    </p:spTree>
  </p:cSld>
  <p:clrMapOvr>
    <a:masterClrMapping/>
  </p:clrMapOvr>
  <p:transition spd="med" advTm="40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Inguinal Hernia Repair"/>
          <p:cNvSpPr txBox="1">
            <a:spLocks noGrp="1"/>
          </p:cNvSpPr>
          <p:nvPr>
            <p:ph type="title"/>
          </p:nvPr>
        </p:nvSpPr>
        <p:spPr>
          <a:xfrm>
            <a:off x="348191" y="2366123"/>
            <a:ext cx="12176125" cy="1201754"/>
          </a:xfrm>
          <a:prstGeom prst="rect">
            <a:avLst/>
          </a:prstGeom>
        </p:spPr>
        <p:txBody>
          <a:bodyPr/>
          <a:lstStyle/>
          <a:p>
            <a:r>
              <a:rPr dirty="0"/>
              <a:t>Inguinal Hernia Repair</a:t>
            </a:r>
          </a:p>
        </p:txBody>
      </p:sp>
      <p:sp>
        <p:nvSpPr>
          <p:cNvPr id="150" name="One of the most common General Surgical procedures carried out worldwide…"/>
          <p:cNvSpPr txBox="1">
            <a:spLocks noGrp="1"/>
          </p:cNvSpPr>
          <p:nvPr>
            <p:ph type="body" idx="1"/>
          </p:nvPr>
        </p:nvSpPr>
        <p:spPr>
          <a:xfrm>
            <a:off x="515937" y="3580420"/>
            <a:ext cx="12176125" cy="4643438"/>
          </a:xfrm>
          <a:prstGeom prst="rect">
            <a:avLst/>
          </a:prstGeom>
        </p:spPr>
        <p:txBody>
          <a:bodyPr>
            <a:normAutofit lnSpcReduction="10000"/>
          </a:bodyPr>
          <a:lstStyle/>
          <a:p>
            <a:r>
              <a:rPr dirty="0"/>
              <a:t>Approximately 79,000 hernia operations take place per year in the UK </a:t>
            </a:r>
            <a:r>
              <a:rPr baseline="31999" dirty="0"/>
              <a:t>1,</a:t>
            </a:r>
            <a:r>
              <a:rPr dirty="0"/>
              <a:t> and more than 20 million worldwide </a:t>
            </a:r>
            <a:r>
              <a:rPr baseline="31999" dirty="0"/>
              <a:t>2</a:t>
            </a:r>
            <a:r>
              <a:rPr dirty="0"/>
              <a:t>.</a:t>
            </a:r>
          </a:p>
          <a:p>
            <a:r>
              <a:rPr dirty="0"/>
              <a:t>Minimally invasive techniques have demonstrated benefits compared to open including</a:t>
            </a:r>
            <a:r>
              <a:rPr lang="en-GB" dirty="0"/>
              <a:t> reduced: </a:t>
            </a:r>
          </a:p>
          <a:p>
            <a:pPr lvl="2"/>
            <a:r>
              <a:rPr sz="2275" b="1" dirty="0"/>
              <a:t>early and late postoperative pain </a:t>
            </a:r>
            <a:endParaRPr lang="en-GB" sz="2275" b="1" dirty="0"/>
          </a:p>
          <a:p>
            <a:pPr lvl="2"/>
            <a:r>
              <a:rPr sz="2275" b="1" dirty="0"/>
              <a:t>wound infection</a:t>
            </a:r>
            <a:r>
              <a:rPr lang="en-GB" sz="2275" b="1" dirty="0"/>
              <a:t> rate</a:t>
            </a:r>
          </a:p>
          <a:p>
            <a:pPr lvl="2"/>
            <a:r>
              <a:rPr lang="en-GB" sz="2275" b="1" dirty="0"/>
              <a:t>h</a:t>
            </a:r>
            <a:r>
              <a:rPr sz="2275" b="1" dirty="0" err="1"/>
              <a:t>aematoma</a:t>
            </a:r>
            <a:r>
              <a:rPr lang="en-GB" sz="2275" b="1" dirty="0"/>
              <a:t> formation</a:t>
            </a:r>
          </a:p>
          <a:p>
            <a:pPr lvl="2"/>
            <a:r>
              <a:rPr sz="2275" b="1" dirty="0"/>
              <a:t>incidence of chronic pain</a:t>
            </a:r>
            <a:r>
              <a:rPr sz="2275" b="1" baseline="31999" dirty="0"/>
              <a:t>3</a:t>
            </a:r>
          </a:p>
          <a:p>
            <a:r>
              <a:rPr dirty="0"/>
              <a:t>96% of port site hernias in a recent series were a result of 10mm trocars</a:t>
            </a:r>
            <a:r>
              <a:rPr baseline="31999" dirty="0"/>
              <a:t>4</a:t>
            </a:r>
          </a:p>
        </p:txBody>
      </p:sp>
      <p:sp>
        <p:nvSpPr>
          <p:cNvPr id="152" name="Royal College of Surgeons of England. Report: A Dangerous Waiting Game? 2018.…"/>
          <p:cNvSpPr txBox="1"/>
          <p:nvPr/>
        </p:nvSpPr>
        <p:spPr>
          <a:xfrm>
            <a:off x="116946" y="8353978"/>
            <a:ext cx="11888787" cy="1455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517" tIns="27517" rIns="27517" bIns="27517" anchor="ctr">
            <a:spAutoFit/>
          </a:bodyPr>
          <a:lstStyle/>
          <a:p>
            <a:pPr marL="241473" indent="-241473" algn="l" defTabSz="247665">
              <a:buSzPct val="100000"/>
              <a:buAutoNum type="arabicPeriod"/>
              <a:defRPr sz="2400">
                <a:solidFill>
                  <a:srgbClr val="000000"/>
                </a:solidFill>
                <a:latin typeface="Calibri"/>
                <a:ea typeface="Calibri"/>
                <a:cs typeface="Calibri"/>
                <a:sym typeface="Calibri"/>
              </a:defRPr>
            </a:pPr>
            <a:r>
              <a:rPr sz="1300" dirty="0"/>
              <a:t>Royal College of Surgeons of England. Report: A Dangerous Waiting Game? 2018.</a:t>
            </a:r>
          </a:p>
          <a:p>
            <a:pPr marL="241473" indent="-241473" algn="l" defTabSz="247665">
              <a:buSzPct val="100000"/>
              <a:buAutoNum type="arabicPeriod"/>
              <a:defRPr sz="2400">
                <a:solidFill>
                  <a:srgbClr val="000000"/>
                </a:solidFill>
                <a:latin typeface="Calibri"/>
                <a:ea typeface="Calibri"/>
                <a:cs typeface="Calibri"/>
                <a:sym typeface="Calibri"/>
              </a:defRPr>
            </a:pPr>
            <a:r>
              <a:rPr sz="1300" dirty="0" err="1"/>
              <a:t>HerniaSurge</a:t>
            </a:r>
            <a:r>
              <a:rPr sz="1300" dirty="0"/>
              <a:t> Group. International guidelines for groin hernia management. Hernia. 2018;22(1):1-165. doi:10.1007/s10029-017-1668-x</a:t>
            </a:r>
          </a:p>
          <a:p>
            <a:pPr marL="241473" indent="-241473" algn="l" defTabSz="247665">
              <a:buSzPct val="100000"/>
              <a:buAutoNum type="arabicPeriod"/>
              <a:defRPr sz="2400">
                <a:solidFill>
                  <a:srgbClr val="000000"/>
                </a:solidFill>
                <a:latin typeface="Calibri"/>
                <a:ea typeface="Calibri"/>
                <a:cs typeface="Calibri"/>
                <a:sym typeface="Calibri"/>
              </a:defRPr>
            </a:pPr>
            <a:r>
              <a:rPr sz="1300" dirty="0" err="1"/>
              <a:t>Schmedt</a:t>
            </a:r>
            <a:r>
              <a:rPr sz="1300" dirty="0"/>
              <a:t> CG, Sauerland S, Bittner R. Comparison of endoscopic procedures vs Lichtenstein and other open mesh techniques for inguinal hernia repair: a meta-analysis of randomized </a:t>
            </a:r>
            <a:br>
              <a:rPr lang="en-GB" sz="1300" dirty="0"/>
            </a:br>
            <a:r>
              <a:rPr sz="1300" dirty="0"/>
              <a:t>controlled trials. </a:t>
            </a:r>
            <a:r>
              <a:rPr sz="1300" dirty="0" err="1"/>
              <a:t>Surg</a:t>
            </a:r>
            <a:r>
              <a:rPr sz="1300" dirty="0"/>
              <a:t> </a:t>
            </a:r>
            <a:r>
              <a:rPr sz="1300" dirty="0" err="1"/>
              <a:t>Endosc</a:t>
            </a:r>
            <a:r>
              <a:rPr sz="1300" dirty="0"/>
              <a:t>. 2005;19(2):188-199. doi:10.1007/s00464-004-9126-0</a:t>
            </a:r>
          </a:p>
          <a:p>
            <a:pPr marL="241473" indent="-241473" algn="l" defTabSz="247665">
              <a:buSzPct val="100000"/>
              <a:buAutoNum type="arabicPeriod"/>
              <a:defRPr sz="2400">
                <a:solidFill>
                  <a:srgbClr val="000000"/>
                </a:solidFill>
                <a:latin typeface="Calibri"/>
                <a:ea typeface="Calibri"/>
                <a:cs typeface="Calibri"/>
                <a:sym typeface="Calibri"/>
              </a:defRPr>
            </a:pPr>
            <a:r>
              <a:rPr sz="1300" dirty="0" err="1"/>
              <a:t>Lambertz</a:t>
            </a:r>
            <a:r>
              <a:rPr sz="1300" dirty="0"/>
              <a:t> A, </a:t>
            </a:r>
            <a:r>
              <a:rPr sz="1300" dirty="0" err="1"/>
              <a:t>Stüben</a:t>
            </a:r>
            <a:r>
              <a:rPr sz="1300" dirty="0"/>
              <a:t> BO, Bock B, et al. Port-site incisional hernia - A case series of 54 patients. Ann Med </a:t>
            </a:r>
            <a:r>
              <a:rPr sz="1300" dirty="0" err="1"/>
              <a:t>Surg</a:t>
            </a:r>
            <a:r>
              <a:rPr sz="1300" dirty="0"/>
              <a:t> (</a:t>
            </a:r>
            <a:r>
              <a:rPr sz="1300" dirty="0" err="1"/>
              <a:t>Lond</a:t>
            </a:r>
            <a:r>
              <a:rPr sz="1300" dirty="0"/>
              <a:t>). 2017;14:8-11. Published 2017 Jan 6. doi:10.1016/j.amsu.2017.01.001</a:t>
            </a:r>
          </a:p>
        </p:txBody>
      </p:sp>
      <p:pic>
        <p:nvPicPr>
          <p:cNvPr id="3" name="Audio 2">
            <a:hlinkClick r:id="" action="ppaction://media"/>
            <a:extLst>
              <a:ext uri="{FF2B5EF4-FFF2-40B4-BE49-F238E27FC236}">
                <a16:creationId xmlns:a16="http://schemas.microsoft.com/office/drawing/2014/main" id="{B54F31C8-D33F-3E4B-B11D-AE322545D2A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2650787" y="8111331"/>
            <a:ext cx="440267" cy="440267"/>
          </a:xfrm>
          <a:prstGeom prst="rect">
            <a:avLst/>
          </a:prstGeom>
        </p:spPr>
      </p:pic>
      <p:pic>
        <p:nvPicPr>
          <p:cNvPr id="8" name="Imagem 4">
            <a:extLst>
              <a:ext uri="{FF2B5EF4-FFF2-40B4-BE49-F238E27FC236}">
                <a16:creationId xmlns:a16="http://schemas.microsoft.com/office/drawing/2014/main" id="{3E2943EE-27E1-1045-94FE-D62F77A45F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401"/>
            <a:ext cx="13208000" cy="2388682"/>
          </a:xfrm>
          <a:prstGeom prst="rect">
            <a:avLst/>
          </a:prstGeom>
        </p:spPr>
      </p:pic>
      <p:pic>
        <p:nvPicPr>
          <p:cNvPr id="9" name="Image" descr="Image">
            <a:extLst>
              <a:ext uri="{FF2B5EF4-FFF2-40B4-BE49-F238E27FC236}">
                <a16:creationId xmlns:a16="http://schemas.microsoft.com/office/drawing/2014/main" id="{4258E502-5F9C-E44E-A672-2FE147460C3A}"/>
              </a:ext>
            </a:extLst>
          </p:cNvPr>
          <p:cNvPicPr>
            <a:picLocks noChangeAspect="1"/>
          </p:cNvPicPr>
          <p:nvPr/>
        </p:nvPicPr>
        <p:blipFill>
          <a:blip r:embed="rId7">
            <a:extLst/>
          </a:blip>
          <a:stretch>
            <a:fillRect/>
          </a:stretch>
        </p:blipFill>
        <p:spPr>
          <a:xfrm>
            <a:off x="11205632" y="9105171"/>
            <a:ext cx="1919288" cy="715434"/>
          </a:xfrm>
          <a:prstGeom prst="rect">
            <a:avLst/>
          </a:prstGeom>
          <a:ln w="12700">
            <a:miter lim="400000"/>
          </a:ln>
        </p:spPr>
      </p:pic>
    </p:spTree>
    <p:custDataLst>
      <p:tags r:id="rId1"/>
    </p:custDataLst>
  </p:cSld>
  <p:clrMapOvr>
    <a:masterClrMapping/>
  </p:clrMapOvr>
  <p:transition spd="med" advTm="29932"/>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150">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15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150">
                                            <p:txEl>
                                              <p:pRg st="1" end="1"/>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150">
                                            <p:txEl>
                                              <p:pRg st="2" end="2"/>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150">
                                            <p:txEl>
                                              <p:pRg st="3" end="3"/>
                                            </p:txEl>
                                          </p:spTgt>
                                        </p:tgtEl>
                                        <p:attrNameLst>
                                          <p:attrName>style.visibility</p:attrName>
                                        </p:attrNameLst>
                                      </p:cBhvr>
                                      <p:to>
                                        <p:strVal val="visible"/>
                                      </p:to>
                                    </p:set>
                                  </p:childTnLst>
                                </p:cTn>
                              </p:par>
                              <p:par>
                                <p:cTn id="23" presetID="1" presetClass="entr" presetSubtype="0" fill="hold" grpId="1" nodeType="withEffect">
                                  <p:stCondLst>
                                    <p:cond delay="0"/>
                                  </p:stCondLst>
                                  <p:iterate>
                                    <p:tmAbs val="0"/>
                                  </p:iterate>
                                  <p:childTnLst>
                                    <p:set>
                                      <p:cBhvr>
                                        <p:cTn id="24" fill="hold"/>
                                        <p:tgtEl>
                                          <p:spTgt spid="150">
                                            <p:txEl>
                                              <p:pRg st="4" end="4"/>
                                            </p:txEl>
                                          </p:spTgt>
                                        </p:tgtEl>
                                        <p:attrNameLst>
                                          <p:attrName>style.visibility</p:attrName>
                                        </p:attrNameLst>
                                      </p:cBhvr>
                                      <p:to>
                                        <p:strVal val="visible"/>
                                      </p:to>
                                    </p:set>
                                  </p:childTnLst>
                                </p:cTn>
                              </p:par>
                              <p:par>
                                <p:cTn id="25" presetID="1" presetClass="entr" presetSubtype="0" fill="hold" grpId="1" nodeType="withEffect">
                                  <p:stCondLst>
                                    <p:cond delay="0"/>
                                  </p:stCondLst>
                                  <p:iterate>
                                    <p:tmAbs val="0"/>
                                  </p:iterate>
                                  <p:childTnLst>
                                    <p:set>
                                      <p:cBhvr>
                                        <p:cTn id="26" fill="hold"/>
                                        <p:tgtEl>
                                          <p:spTgt spid="150">
                                            <p:txEl>
                                              <p:pRg st="5" end="5"/>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1" nodeType="afterEffect">
                                  <p:stCondLst>
                                    <p:cond delay="0"/>
                                  </p:stCondLst>
                                  <p:iterate>
                                    <p:tmAbs val="0"/>
                                  </p:iterate>
                                  <p:childTnLst>
                                    <p:set>
                                      <p:cBhvr>
                                        <p:cTn id="29" fill="hold"/>
                                        <p:tgtEl>
                                          <p:spTgt spid="15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3"/>
                </p:tgtEl>
              </p:cMediaNode>
            </p:audio>
          </p:childTnLst>
        </p:cTn>
      </p:par>
    </p:tnLst>
    <p:bldLst>
      <p:bldP spid="150" grpId="1" build="p"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Port Placement"/>
          <p:cNvSpPr txBox="1">
            <a:spLocks noGrp="1"/>
          </p:cNvSpPr>
          <p:nvPr>
            <p:ph type="title"/>
          </p:nvPr>
        </p:nvSpPr>
        <p:spPr>
          <a:xfrm>
            <a:off x="474662" y="2455997"/>
            <a:ext cx="12176125" cy="1201754"/>
          </a:xfrm>
          <a:prstGeom prst="rect">
            <a:avLst/>
          </a:prstGeom>
        </p:spPr>
        <p:txBody>
          <a:bodyPr/>
          <a:lstStyle/>
          <a:p>
            <a:r>
              <a:rPr dirty="0"/>
              <a:t>Port Placement</a:t>
            </a:r>
          </a:p>
        </p:txBody>
      </p:sp>
      <p:sp>
        <p:nvSpPr>
          <p:cNvPr id="155" name="The optical port (5–10mm) is placed just below the umbilicus in the midline.…"/>
          <p:cNvSpPr txBox="1">
            <a:spLocks noGrp="1"/>
          </p:cNvSpPr>
          <p:nvPr>
            <p:ph type="body" sz="half" idx="1"/>
          </p:nvPr>
        </p:nvSpPr>
        <p:spPr>
          <a:xfrm>
            <a:off x="474662" y="3725067"/>
            <a:ext cx="5909204" cy="6449106"/>
          </a:xfrm>
          <a:prstGeom prst="rect">
            <a:avLst/>
          </a:prstGeom>
        </p:spPr>
        <p:txBody>
          <a:bodyPr>
            <a:normAutofit fontScale="70000" lnSpcReduction="20000"/>
          </a:bodyPr>
          <a:lstStyle/>
          <a:p>
            <a:pPr marL="225650" indent="-225650" defTabSz="366682">
              <a:spcBef>
                <a:spcPts val="1083"/>
              </a:spcBef>
              <a:defRPr sz="3443"/>
            </a:pPr>
            <a:r>
              <a:rPr dirty="0"/>
              <a:t>The optical port (5–10mm) is placed just below the umbilicus in the midline. </a:t>
            </a:r>
            <a:br>
              <a:rPr dirty="0"/>
            </a:br>
            <a:endParaRPr dirty="0"/>
          </a:p>
          <a:p>
            <a:pPr marL="225650" indent="-225650" defTabSz="366682">
              <a:spcBef>
                <a:spcPts val="1083"/>
              </a:spcBef>
              <a:defRPr sz="3443"/>
            </a:pPr>
            <a:r>
              <a:rPr dirty="0"/>
              <a:t>Place two additional 10-mm working ports lateral to the rectus sheath on either side at the level of the umbilicus. These may be used to pass the mesh into the abdomen and to accommodate the hernia stapler. </a:t>
            </a:r>
            <a:br>
              <a:rPr dirty="0"/>
            </a:br>
            <a:endParaRPr dirty="0"/>
          </a:p>
          <a:p>
            <a:pPr marL="225650" indent="-225650" defTabSz="366682">
              <a:spcBef>
                <a:spcPts val="1083"/>
              </a:spcBef>
              <a:defRPr sz="3443"/>
            </a:pPr>
            <a:r>
              <a:rPr dirty="0"/>
              <a:t>Alternatively, a 5-mm helical tacker may be used, allowing for 5-mm lateral ports. The mesh can then be passed blindly through the 10-mm optical port. There are also data to support not fixing the mesh, although migration has been observed. </a:t>
            </a:r>
            <a:br>
              <a:rPr dirty="0"/>
            </a:br>
            <a:endParaRPr dirty="0"/>
          </a:p>
        </p:txBody>
      </p:sp>
      <p:pic>
        <p:nvPicPr>
          <p:cNvPr id="156" name="Image" descr="Image"/>
          <p:cNvPicPr>
            <a:picLocks noChangeAspect="1"/>
          </p:cNvPicPr>
          <p:nvPr/>
        </p:nvPicPr>
        <p:blipFill>
          <a:blip r:embed="rId5">
            <a:extLst/>
          </a:blip>
          <a:stretch>
            <a:fillRect/>
          </a:stretch>
        </p:blipFill>
        <p:spPr>
          <a:xfrm>
            <a:off x="6871055" y="4861343"/>
            <a:ext cx="5999865" cy="2448664"/>
          </a:xfrm>
          <a:prstGeom prst="rect">
            <a:avLst/>
          </a:prstGeom>
          <a:ln w="12700">
            <a:miter lim="400000"/>
          </a:ln>
        </p:spPr>
      </p:pic>
      <p:pic>
        <p:nvPicPr>
          <p:cNvPr id="3" name="Audio 2">
            <a:hlinkClick r:id="" action="ppaction://media"/>
            <a:extLst>
              <a:ext uri="{FF2B5EF4-FFF2-40B4-BE49-F238E27FC236}">
                <a16:creationId xmlns:a16="http://schemas.microsoft.com/office/drawing/2014/main" id="{B2CD51EF-D7BB-E64E-93E2-F2D0F5A1283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650787" y="8111331"/>
            <a:ext cx="440267" cy="440267"/>
          </a:xfrm>
          <a:prstGeom prst="rect">
            <a:avLst/>
          </a:prstGeom>
        </p:spPr>
      </p:pic>
      <p:pic>
        <p:nvPicPr>
          <p:cNvPr id="8" name="Imagem 4">
            <a:extLst>
              <a:ext uri="{FF2B5EF4-FFF2-40B4-BE49-F238E27FC236}">
                <a16:creationId xmlns:a16="http://schemas.microsoft.com/office/drawing/2014/main" id="{684D2E26-1383-9146-A031-954D31807E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9" name="Image" descr="Image">
            <a:extLst>
              <a:ext uri="{FF2B5EF4-FFF2-40B4-BE49-F238E27FC236}">
                <a16:creationId xmlns:a16="http://schemas.microsoft.com/office/drawing/2014/main" id="{22C5FD42-AB26-E24E-B00B-4633546B2B7E}"/>
              </a:ext>
            </a:extLst>
          </p:cNvPr>
          <p:cNvPicPr>
            <a:picLocks noChangeAspect="1"/>
          </p:cNvPicPr>
          <p:nvPr/>
        </p:nvPicPr>
        <p:blipFill>
          <a:blip r:embed="rId8">
            <a:extLst/>
          </a:blip>
          <a:stretch>
            <a:fillRect/>
          </a:stretch>
        </p:blipFill>
        <p:spPr>
          <a:xfrm>
            <a:off x="11205632" y="9105171"/>
            <a:ext cx="1919288" cy="715434"/>
          </a:xfrm>
          <a:prstGeom prst="rect">
            <a:avLst/>
          </a:prstGeom>
          <a:ln w="12700">
            <a:miter lim="400000"/>
          </a:ln>
        </p:spPr>
      </p:pic>
    </p:spTree>
    <p:custDataLst>
      <p:tags r:id="rId1"/>
    </p:custDataLst>
  </p:cSld>
  <p:clrMapOvr>
    <a:masterClrMapping/>
  </p:clrMapOvr>
  <p:transition spd="med" advTm="14018"/>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155">
                                            <p:bg/>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5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5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155"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otal Abdominal Pre Peritoneal (TAPP)"/>
          <p:cNvSpPr txBox="1">
            <a:spLocks noGrp="1"/>
          </p:cNvSpPr>
          <p:nvPr>
            <p:ph type="title"/>
          </p:nvPr>
        </p:nvSpPr>
        <p:spPr>
          <a:xfrm>
            <a:off x="741049" y="2773654"/>
            <a:ext cx="11390361" cy="901171"/>
          </a:xfrm>
          <a:prstGeom prst="rect">
            <a:avLst/>
          </a:prstGeom>
        </p:spPr>
        <p:txBody>
          <a:bodyPr/>
          <a:lstStyle/>
          <a:p>
            <a:r>
              <a:rPr dirty="0"/>
              <a:t>Total Abdominal Pre Peritoneal (TAPP)</a:t>
            </a:r>
          </a:p>
        </p:txBody>
      </p:sp>
      <p:sp>
        <p:nvSpPr>
          <p:cNvPr id="160" name="Text"/>
          <p:cNvSpPr txBox="1"/>
          <p:nvPr/>
        </p:nvSpPr>
        <p:spPr>
          <a:xfrm>
            <a:off x="4987396" y="4066859"/>
            <a:ext cx="76411" cy="34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517" tIns="27517" rIns="27517" bIns="27517"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r>
              <a:rPr sz="650"/>
              <a:t> </a:t>
            </a:r>
          </a:p>
        </p:txBody>
      </p:sp>
      <p:pic>
        <p:nvPicPr>
          <p:cNvPr id="161" name="Screenshot 2020-10-10 at 22.33.22.png" descr="Screenshot 2020-10-10 at 22.33.22.png"/>
          <p:cNvPicPr>
            <a:picLocks noChangeAspect="1"/>
          </p:cNvPicPr>
          <p:nvPr/>
        </p:nvPicPr>
        <p:blipFill>
          <a:blip r:embed="rId4">
            <a:extLst/>
          </a:blip>
          <a:srcRect l="1587" t="9308" r="1587" b="2121"/>
          <a:stretch>
            <a:fillRect/>
          </a:stretch>
        </p:blipFill>
        <p:spPr>
          <a:xfrm>
            <a:off x="2000715" y="3972900"/>
            <a:ext cx="9171051" cy="4858866"/>
          </a:xfrm>
          <a:prstGeom prst="rect">
            <a:avLst/>
          </a:prstGeom>
          <a:ln w="12700">
            <a:miter lim="400000"/>
          </a:ln>
        </p:spPr>
      </p:pic>
      <p:sp>
        <p:nvSpPr>
          <p:cNvPr id="163" name="Thoman D.S., Phillips E.H. (2006) Hernia Repair: Patient Positioning and Operating Room Setup. In: Whelan R.L., Fleshman J.W., Fowler D.L. (eds) The Sages Manual. Springer, New York, NY. https://doi.org/10.1007/0-387-29050-8_18"/>
          <p:cNvSpPr txBox="1"/>
          <p:nvPr/>
        </p:nvSpPr>
        <p:spPr>
          <a:xfrm>
            <a:off x="235480" y="9216738"/>
            <a:ext cx="10618787" cy="505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517" tIns="27517" rIns="27517" bIns="27517" anchor="ctr">
            <a:spAutoFit/>
          </a:bodyPr>
          <a:lstStyle>
            <a:lvl1pPr algn="l">
              <a:defRPr sz="2700">
                <a:latin typeface="Calibri"/>
                <a:ea typeface="Calibri"/>
                <a:cs typeface="Calibri"/>
                <a:sym typeface="Calibri"/>
              </a:defRPr>
            </a:lvl1pPr>
          </a:lstStyle>
          <a:p>
            <a:r>
              <a:rPr sz="1463" dirty="0" err="1"/>
              <a:t>Thoman</a:t>
            </a:r>
            <a:r>
              <a:rPr sz="1463" dirty="0"/>
              <a:t> D.S., Phillips E.H. (2006) Hernia Repair: Patient Positioning and Operating Room Setup. In: Whelan R.L., </a:t>
            </a:r>
            <a:r>
              <a:rPr sz="1463" dirty="0" err="1"/>
              <a:t>Fleshman</a:t>
            </a:r>
            <a:r>
              <a:rPr sz="1463" dirty="0"/>
              <a:t> J.W., Fowler D.L. (</a:t>
            </a:r>
            <a:r>
              <a:rPr sz="1463" dirty="0" err="1"/>
              <a:t>eds</a:t>
            </a:r>
            <a:r>
              <a:rPr sz="1463" dirty="0"/>
              <a:t>) The Sages Manual. Springer, New York, NY. https://</a:t>
            </a:r>
            <a:r>
              <a:rPr sz="1463" dirty="0" err="1"/>
              <a:t>doi.org</a:t>
            </a:r>
            <a:r>
              <a:rPr sz="1463" dirty="0"/>
              <a:t>/10.1007/0-387-29050-8_18</a:t>
            </a:r>
          </a:p>
        </p:txBody>
      </p:sp>
      <p:pic>
        <p:nvPicPr>
          <p:cNvPr id="3" name="Audio 2">
            <a:hlinkClick r:id="" action="ppaction://media"/>
            <a:extLst>
              <a:ext uri="{FF2B5EF4-FFF2-40B4-BE49-F238E27FC236}">
                <a16:creationId xmlns:a16="http://schemas.microsoft.com/office/drawing/2014/main" id="{976B3879-DD4E-334D-9E9B-59102209F2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50787" y="8111331"/>
            <a:ext cx="440267" cy="440267"/>
          </a:xfrm>
          <a:prstGeom prst="rect">
            <a:avLst/>
          </a:prstGeom>
        </p:spPr>
      </p:pic>
      <p:pic>
        <p:nvPicPr>
          <p:cNvPr id="9" name="Imagem 4">
            <a:extLst>
              <a:ext uri="{FF2B5EF4-FFF2-40B4-BE49-F238E27FC236}">
                <a16:creationId xmlns:a16="http://schemas.microsoft.com/office/drawing/2014/main" id="{08EAC78C-D7C9-AB45-A6D8-34CFC26924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10" name="Image" descr="Image">
            <a:extLst>
              <a:ext uri="{FF2B5EF4-FFF2-40B4-BE49-F238E27FC236}">
                <a16:creationId xmlns:a16="http://schemas.microsoft.com/office/drawing/2014/main" id="{037BDDF7-C01E-624E-BCB5-A04DD77A9EA5}"/>
              </a:ext>
            </a:extLst>
          </p:cNvPr>
          <p:cNvPicPr>
            <a:picLocks noChangeAspect="1"/>
          </p:cNvPicPr>
          <p:nvPr/>
        </p:nvPicPr>
        <p:blipFill>
          <a:blip r:embed="rId7">
            <a:extLst/>
          </a:blip>
          <a:stretch>
            <a:fillRect/>
          </a:stretch>
        </p:blipFill>
        <p:spPr>
          <a:xfrm>
            <a:off x="11205632" y="9105171"/>
            <a:ext cx="1919288" cy="715434"/>
          </a:xfrm>
          <a:prstGeom prst="rect">
            <a:avLst/>
          </a:prstGeom>
          <a:ln w="12700">
            <a:miter lim="400000"/>
          </a:ln>
        </p:spPr>
      </p:pic>
    </p:spTree>
  </p:cSld>
  <p:clrMapOvr>
    <a:masterClrMapping/>
  </p:clrMapOvr>
  <p:transition spd="med" advTm="67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urgical Technique"/>
          <p:cNvSpPr txBox="1">
            <a:spLocks noGrp="1"/>
          </p:cNvSpPr>
          <p:nvPr>
            <p:ph type="title"/>
          </p:nvPr>
        </p:nvSpPr>
        <p:spPr>
          <a:xfrm>
            <a:off x="515937" y="2919040"/>
            <a:ext cx="12176125" cy="1201754"/>
          </a:xfrm>
          <a:prstGeom prst="rect">
            <a:avLst/>
          </a:prstGeom>
        </p:spPr>
        <p:txBody>
          <a:bodyPr/>
          <a:lstStyle/>
          <a:p>
            <a:r>
              <a:rPr dirty="0"/>
              <a:t>Surgical Technique</a:t>
            </a:r>
          </a:p>
        </p:txBody>
      </p:sp>
      <p:sp>
        <p:nvSpPr>
          <p:cNvPr id="166" name="Preassessment, incl COVID-19 test, WHO checklist, GA…"/>
          <p:cNvSpPr txBox="1">
            <a:spLocks noGrp="1"/>
          </p:cNvSpPr>
          <p:nvPr>
            <p:ph type="body" idx="1"/>
          </p:nvPr>
        </p:nvSpPr>
        <p:spPr>
          <a:xfrm>
            <a:off x="515938" y="3715345"/>
            <a:ext cx="12176125" cy="6192243"/>
          </a:xfrm>
          <a:prstGeom prst="rect">
            <a:avLst/>
          </a:prstGeom>
        </p:spPr>
        <p:txBody>
          <a:bodyPr/>
          <a:lstStyle/>
          <a:p>
            <a:r>
              <a:rPr dirty="0"/>
              <a:t>Preassessment, COVID-19 test, WHO checklist, GA</a:t>
            </a:r>
          </a:p>
          <a:p>
            <a:r>
              <a:rPr dirty="0" err="1"/>
              <a:t>Veress</a:t>
            </a:r>
            <a:r>
              <a:rPr dirty="0"/>
              <a:t> needle insufflation 12mmHg, supra umbilical incision</a:t>
            </a:r>
          </a:p>
          <a:p>
            <a:r>
              <a:rPr b="1" dirty="0">
                <a:solidFill>
                  <a:srgbClr val="D93F2A"/>
                </a:solidFill>
              </a:rPr>
              <a:t>3 x </a:t>
            </a:r>
            <a:r>
              <a:rPr lang="en-GB" b="1" dirty="0">
                <a:solidFill>
                  <a:srgbClr val="D93F2A"/>
                </a:solidFill>
              </a:rPr>
              <a:t>5</a:t>
            </a:r>
            <a:r>
              <a:rPr b="1" dirty="0">
                <a:solidFill>
                  <a:srgbClr val="D93F2A"/>
                </a:solidFill>
              </a:rPr>
              <a:t>mm ports</a:t>
            </a:r>
          </a:p>
          <a:p>
            <a:r>
              <a:rPr dirty="0"/>
              <a:t>Preperitoneal pocket made large enough to accommodate mesh and expose symphysis pubis, midline of rectus and coopers ligament. Hernia reduced.</a:t>
            </a:r>
          </a:p>
          <a:p>
            <a:r>
              <a:rPr b="1" dirty="0"/>
              <a:t>Mesh introduced via 5mm port site </a:t>
            </a:r>
          </a:p>
          <a:p>
            <a:r>
              <a:rPr dirty="0"/>
              <a:t>Mesh secured with 5mm tacker and peritoneum approximated</a:t>
            </a:r>
          </a:p>
        </p:txBody>
      </p:sp>
      <p:pic>
        <p:nvPicPr>
          <p:cNvPr id="3" name="Audio 2">
            <a:hlinkClick r:id="" action="ppaction://media"/>
            <a:extLst>
              <a:ext uri="{FF2B5EF4-FFF2-40B4-BE49-F238E27FC236}">
                <a16:creationId xmlns:a16="http://schemas.microsoft.com/office/drawing/2014/main" id="{52565C72-1A28-344B-8356-EE4F74CF73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50787" y="8111331"/>
            <a:ext cx="440267" cy="440267"/>
          </a:xfrm>
          <a:prstGeom prst="rect">
            <a:avLst/>
          </a:prstGeom>
        </p:spPr>
      </p:pic>
      <p:pic>
        <p:nvPicPr>
          <p:cNvPr id="8" name="Imagem 4">
            <a:extLst>
              <a:ext uri="{FF2B5EF4-FFF2-40B4-BE49-F238E27FC236}">
                <a16:creationId xmlns:a16="http://schemas.microsoft.com/office/drawing/2014/main" id="{8004608B-3AFB-2D4B-8C96-81904130E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9" name="Image" descr="Image">
            <a:extLst>
              <a:ext uri="{FF2B5EF4-FFF2-40B4-BE49-F238E27FC236}">
                <a16:creationId xmlns:a16="http://schemas.microsoft.com/office/drawing/2014/main" id="{073B52C9-B8C2-C84F-B366-80A1197BECAB}"/>
              </a:ext>
            </a:extLst>
          </p:cNvPr>
          <p:cNvPicPr>
            <a:picLocks noChangeAspect="1"/>
          </p:cNvPicPr>
          <p:nvPr/>
        </p:nvPicPr>
        <p:blipFill>
          <a:blip r:embed="rId6">
            <a:extLst/>
          </a:blip>
          <a:stretch>
            <a:fillRect/>
          </a:stretch>
        </p:blipFill>
        <p:spPr>
          <a:xfrm>
            <a:off x="11205632" y="9105171"/>
            <a:ext cx="1919288" cy="715434"/>
          </a:xfrm>
          <a:prstGeom prst="rect">
            <a:avLst/>
          </a:prstGeom>
          <a:ln w="12700">
            <a:miter lim="400000"/>
          </a:ln>
        </p:spPr>
      </p:pic>
    </p:spTree>
  </p:cSld>
  <p:clrMapOvr>
    <a:masterClrMapping/>
  </p:clrMapOvr>
  <p:transition spd="med" advTm="169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urgical technique"/>
          <p:cNvSpPr txBox="1">
            <a:spLocks noGrp="1"/>
          </p:cNvSpPr>
          <p:nvPr>
            <p:ph type="body" idx="13"/>
          </p:nvPr>
        </p:nvSpPr>
        <p:spPr>
          <a:xfrm>
            <a:off x="515937" y="2404137"/>
            <a:ext cx="5764742" cy="395942"/>
          </a:xfrm>
          <a:prstGeom prst="rect">
            <a:avLst/>
          </a:prstGeom>
        </p:spPr>
        <p:txBody>
          <a:bodyPr/>
          <a:lstStyle/>
          <a:p>
            <a:r>
              <a:rPr dirty="0"/>
              <a:t>Surgical technique</a:t>
            </a:r>
          </a:p>
        </p:txBody>
      </p:sp>
      <p:sp>
        <p:nvSpPr>
          <p:cNvPr id="170" name="Three 5mm ports"/>
          <p:cNvSpPr txBox="1">
            <a:spLocks noGrp="1"/>
          </p:cNvSpPr>
          <p:nvPr>
            <p:ph type="title"/>
          </p:nvPr>
        </p:nvSpPr>
        <p:spPr>
          <a:prstGeom prst="rect">
            <a:avLst/>
          </a:prstGeom>
        </p:spPr>
        <p:txBody>
          <a:bodyPr/>
          <a:lstStyle/>
          <a:p>
            <a:r>
              <a:t>Three 5mm ports</a:t>
            </a:r>
          </a:p>
        </p:txBody>
      </p:sp>
      <p:sp>
        <p:nvSpPr>
          <p:cNvPr id="171" name="This is possible due to the availability of:…"/>
          <p:cNvSpPr txBox="1">
            <a:spLocks noGrp="1"/>
          </p:cNvSpPr>
          <p:nvPr>
            <p:ph type="body" sz="quarter" idx="1"/>
          </p:nvPr>
        </p:nvSpPr>
        <p:spPr>
          <a:xfrm>
            <a:off x="515937" y="5643853"/>
            <a:ext cx="3666596" cy="4073120"/>
          </a:xfrm>
          <a:prstGeom prst="rect">
            <a:avLst/>
          </a:prstGeom>
        </p:spPr>
        <p:txBody>
          <a:bodyPr/>
          <a:lstStyle/>
          <a:p>
            <a:r>
              <a:rPr dirty="0"/>
              <a:t>This is possible due to the availability of:</a:t>
            </a:r>
          </a:p>
          <a:p>
            <a:pPr lvl="1"/>
            <a:r>
              <a:rPr dirty="0"/>
              <a:t>- 5mm camera</a:t>
            </a:r>
          </a:p>
          <a:p>
            <a:pPr lvl="1"/>
            <a:r>
              <a:rPr dirty="0"/>
              <a:t>- 5mm tacker</a:t>
            </a:r>
          </a:p>
          <a:p>
            <a:pPr lvl="1"/>
            <a:endParaRPr dirty="0"/>
          </a:p>
          <a:p>
            <a:pPr lvl="1"/>
            <a:r>
              <a:rPr dirty="0"/>
              <a:t>Mesh is introduced through the 5mm port site (port removed temporarily) under vision</a:t>
            </a:r>
          </a:p>
        </p:txBody>
      </p:sp>
      <p:pic>
        <p:nvPicPr>
          <p:cNvPr id="172" name="Lap Hernia Mesh technique.mp4" descr="Lap Hernia Mesh technique.mp4"/>
          <p:cNvPicPr>
            <a:picLocks/>
          </p:cNvPicPr>
          <p:nvPr>
            <a:videoFile r:link="rId3"/>
            <p:extLst>
              <p:ext uri="{DAA4B4D4-6D71-4841-9C94-3DE7FCFB9230}">
                <p14:media xmlns:p14="http://schemas.microsoft.com/office/powerpoint/2010/main" r:embed="rId2"/>
              </p:ext>
            </p:extLst>
          </p:nvPr>
        </p:nvPicPr>
        <p:blipFill>
          <a:blip r:embed="rId7">
            <a:extLst/>
          </a:blip>
          <a:stretch>
            <a:fillRect/>
          </a:stretch>
        </p:blipFill>
        <p:spPr>
          <a:xfrm>
            <a:off x="4859866" y="3153161"/>
            <a:ext cx="8011053" cy="4506217"/>
          </a:xfrm>
          <a:prstGeom prst="rect">
            <a:avLst/>
          </a:prstGeom>
          <a:ln w="12700">
            <a:miter lim="400000"/>
          </a:ln>
        </p:spPr>
      </p:pic>
      <p:pic>
        <p:nvPicPr>
          <p:cNvPr id="3" name="Audio 2">
            <a:hlinkClick r:id="" action="ppaction://media"/>
            <a:extLst>
              <a:ext uri="{FF2B5EF4-FFF2-40B4-BE49-F238E27FC236}">
                <a16:creationId xmlns:a16="http://schemas.microsoft.com/office/drawing/2014/main" id="{83D1C58D-479E-7E41-94C4-F06A0DF7F4B4}"/>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2650787" y="8111331"/>
            <a:ext cx="440267" cy="440267"/>
          </a:xfrm>
          <a:prstGeom prst="rect">
            <a:avLst/>
          </a:prstGeom>
        </p:spPr>
      </p:pic>
      <p:pic>
        <p:nvPicPr>
          <p:cNvPr id="9" name="Imagem 4">
            <a:extLst>
              <a:ext uri="{FF2B5EF4-FFF2-40B4-BE49-F238E27FC236}">
                <a16:creationId xmlns:a16="http://schemas.microsoft.com/office/drawing/2014/main" id="{2F5610A3-BA00-8B44-BB26-DB1C73380E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10" name="Image" descr="Image">
            <a:extLst>
              <a:ext uri="{FF2B5EF4-FFF2-40B4-BE49-F238E27FC236}">
                <a16:creationId xmlns:a16="http://schemas.microsoft.com/office/drawing/2014/main" id="{124A5D78-2075-064D-AEC8-7B31AF5F3C4C}"/>
              </a:ext>
            </a:extLst>
          </p:cNvPr>
          <p:cNvPicPr>
            <a:picLocks noChangeAspect="1"/>
          </p:cNvPicPr>
          <p:nvPr/>
        </p:nvPicPr>
        <p:blipFill>
          <a:blip r:embed="rId10">
            <a:extLst/>
          </a:blip>
          <a:stretch>
            <a:fillRect/>
          </a:stretch>
        </p:blipFill>
        <p:spPr>
          <a:xfrm>
            <a:off x="11205632" y="9105171"/>
            <a:ext cx="1919288" cy="715434"/>
          </a:xfrm>
          <a:prstGeom prst="rect">
            <a:avLst/>
          </a:prstGeom>
          <a:ln w="12700">
            <a:miter lim="400000"/>
          </a:ln>
        </p:spPr>
      </p:pic>
    </p:spTree>
    <p:custDataLst>
      <p:tags r:id="rId1"/>
    </p:custDataLst>
  </p:cSld>
  <p:clrMapOvr>
    <a:masterClrMapping/>
  </p:clrMapOvr>
  <p:transition spd="med" advTm="43719"/>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760000" fill="hold"/>
                                        <p:tgtEl>
                                          <p:spTgt spid="17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72"/>
                </p:tgtEl>
              </p:cMediaNode>
            </p:vide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202" objId="172"/>
        <p14:stopEvt time="42264" objId="17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Pros and Cons of Method"/>
          <p:cNvSpPr txBox="1">
            <a:spLocks noGrp="1"/>
          </p:cNvSpPr>
          <p:nvPr>
            <p:ph type="title"/>
          </p:nvPr>
        </p:nvSpPr>
        <p:spPr>
          <a:xfrm>
            <a:off x="484980" y="3181730"/>
            <a:ext cx="12176125" cy="1201754"/>
          </a:xfrm>
          <a:prstGeom prst="rect">
            <a:avLst/>
          </a:prstGeom>
        </p:spPr>
        <p:txBody>
          <a:bodyPr>
            <a:normAutofit/>
          </a:bodyPr>
          <a:lstStyle/>
          <a:p>
            <a:r>
              <a:rPr dirty="0"/>
              <a:t>Pros and Cons</a:t>
            </a:r>
          </a:p>
        </p:txBody>
      </p:sp>
      <p:sp>
        <p:nvSpPr>
          <p:cNvPr id="176" name="Less chance of port site hernia…"/>
          <p:cNvSpPr txBox="1">
            <a:spLocks noGrp="1"/>
          </p:cNvSpPr>
          <p:nvPr>
            <p:ph type="body" sz="half" idx="1"/>
          </p:nvPr>
        </p:nvSpPr>
        <p:spPr>
          <a:prstGeom prst="rect">
            <a:avLst/>
          </a:prstGeom>
        </p:spPr>
        <p:txBody>
          <a:bodyPr/>
          <a:lstStyle/>
          <a:p>
            <a:r>
              <a:rPr dirty="0"/>
              <a:t>Less chance of port site hernia</a:t>
            </a:r>
          </a:p>
          <a:p>
            <a:r>
              <a:rPr dirty="0"/>
              <a:t>Better </a:t>
            </a:r>
            <a:r>
              <a:rPr dirty="0" err="1"/>
              <a:t>cosm</a:t>
            </a:r>
            <a:r>
              <a:rPr lang="en-GB" dirty="0"/>
              <a:t>e</a:t>
            </a:r>
            <a:r>
              <a:rPr dirty="0"/>
              <a:t>s</a:t>
            </a:r>
            <a:r>
              <a:rPr lang="en-GB" dirty="0" err="1"/>
              <a:t>i</a:t>
            </a:r>
            <a:r>
              <a:rPr dirty="0"/>
              <a:t>s</a:t>
            </a:r>
          </a:p>
          <a:p>
            <a:r>
              <a:rPr dirty="0"/>
              <a:t>Easier closure</a:t>
            </a:r>
          </a:p>
        </p:txBody>
      </p:sp>
      <p:sp>
        <p:nvSpPr>
          <p:cNvPr id="177" name="Potential for trauma to port site…"/>
          <p:cNvSpPr txBox="1"/>
          <p:nvPr/>
        </p:nvSpPr>
        <p:spPr>
          <a:xfrm>
            <a:off x="6813815" y="3295915"/>
            <a:ext cx="5909205" cy="4836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517" tIns="27517" rIns="27517" bIns="27517" anchor="ctr">
            <a:normAutofit/>
          </a:bodyPr>
          <a:lstStyle/>
          <a:p>
            <a:pPr marL="275184" indent="-275184" algn="l">
              <a:spcBef>
                <a:spcPts val="1354"/>
              </a:spcBef>
              <a:buClr>
                <a:srgbClr val="929292"/>
              </a:buClr>
              <a:buSzPct val="65000"/>
              <a:buFont typeface="Zapf Dingbats"/>
              <a:buChar char="❖"/>
              <a:defRPr sz="4200"/>
            </a:pPr>
            <a:r>
              <a:rPr sz="2275"/>
              <a:t>Potential for trauma to port site</a:t>
            </a:r>
          </a:p>
          <a:p>
            <a:pPr marL="275184" indent="-275184" algn="l">
              <a:spcBef>
                <a:spcPts val="1354"/>
              </a:spcBef>
              <a:buClr>
                <a:srgbClr val="929292"/>
              </a:buClr>
              <a:buSzPct val="65000"/>
              <a:buFont typeface="Zapf Dingbats"/>
              <a:buChar char="❖"/>
              <a:defRPr sz="4200"/>
            </a:pPr>
            <a:r>
              <a:rPr sz="2275"/>
              <a:t>Potential for bleeding</a:t>
            </a:r>
          </a:p>
          <a:p>
            <a:pPr marL="275184" indent="-275184" algn="l">
              <a:spcBef>
                <a:spcPts val="1354"/>
              </a:spcBef>
              <a:buClr>
                <a:srgbClr val="929292"/>
              </a:buClr>
              <a:buSzPct val="65000"/>
              <a:buFont typeface="Zapf Dingbats"/>
              <a:buChar char="❖"/>
              <a:defRPr sz="4200"/>
            </a:pPr>
            <a:r>
              <a:rPr sz="2275"/>
              <a:t>Potential for infection of port site and mesh</a:t>
            </a:r>
          </a:p>
        </p:txBody>
      </p:sp>
      <p:pic>
        <p:nvPicPr>
          <p:cNvPr id="3" name="Audio 2">
            <a:hlinkClick r:id="" action="ppaction://media"/>
            <a:extLst>
              <a:ext uri="{FF2B5EF4-FFF2-40B4-BE49-F238E27FC236}">
                <a16:creationId xmlns:a16="http://schemas.microsoft.com/office/drawing/2014/main" id="{47341A6C-5ED3-284D-9995-6805F240C3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50787" y="8111331"/>
            <a:ext cx="440267" cy="440267"/>
          </a:xfrm>
          <a:prstGeom prst="rect">
            <a:avLst/>
          </a:prstGeom>
        </p:spPr>
      </p:pic>
      <p:pic>
        <p:nvPicPr>
          <p:cNvPr id="8" name="Imagem 4">
            <a:extLst>
              <a:ext uri="{FF2B5EF4-FFF2-40B4-BE49-F238E27FC236}">
                <a16:creationId xmlns:a16="http://schemas.microsoft.com/office/drawing/2014/main" id="{E05742D1-4213-B948-BF45-92E928DD3B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9" name="Image" descr="Image">
            <a:extLst>
              <a:ext uri="{FF2B5EF4-FFF2-40B4-BE49-F238E27FC236}">
                <a16:creationId xmlns:a16="http://schemas.microsoft.com/office/drawing/2014/main" id="{0578E52B-139B-2E48-A32C-5E6C4C82C08E}"/>
              </a:ext>
            </a:extLst>
          </p:cNvPr>
          <p:cNvPicPr>
            <a:picLocks noChangeAspect="1"/>
          </p:cNvPicPr>
          <p:nvPr/>
        </p:nvPicPr>
        <p:blipFill>
          <a:blip r:embed="rId6">
            <a:extLst/>
          </a:blip>
          <a:stretch>
            <a:fillRect/>
          </a:stretch>
        </p:blipFill>
        <p:spPr>
          <a:xfrm>
            <a:off x="11205632" y="9105171"/>
            <a:ext cx="1919288" cy="715434"/>
          </a:xfrm>
          <a:prstGeom prst="rect">
            <a:avLst/>
          </a:prstGeom>
          <a:ln w="12700">
            <a:miter lim="400000"/>
          </a:ln>
        </p:spPr>
      </p:pic>
    </p:spTree>
  </p:cSld>
  <p:clrMapOvr>
    <a:masterClrMapping/>
  </p:clrMapOvr>
  <p:transition spd="med" advTm="18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atient Reported Outcomes"/>
          <p:cNvSpPr txBox="1">
            <a:spLocks noGrp="1"/>
          </p:cNvSpPr>
          <p:nvPr>
            <p:ph type="title"/>
          </p:nvPr>
        </p:nvSpPr>
        <p:spPr>
          <a:xfrm>
            <a:off x="474662" y="2717332"/>
            <a:ext cx="12176125" cy="1201754"/>
          </a:xfrm>
          <a:prstGeom prst="rect">
            <a:avLst/>
          </a:prstGeom>
        </p:spPr>
        <p:txBody>
          <a:bodyPr/>
          <a:lstStyle/>
          <a:p>
            <a:r>
              <a:rPr dirty="0"/>
              <a:t>Patient Reported Outcomes</a:t>
            </a:r>
          </a:p>
        </p:txBody>
      </p:sp>
      <p:sp>
        <p:nvSpPr>
          <p:cNvPr id="181" name="A questionnaire developed using the following domains…"/>
          <p:cNvSpPr txBox="1">
            <a:spLocks noGrp="1"/>
          </p:cNvSpPr>
          <p:nvPr>
            <p:ph type="body" sz="half" idx="1"/>
          </p:nvPr>
        </p:nvSpPr>
        <p:spPr>
          <a:xfrm>
            <a:off x="515938" y="3318209"/>
            <a:ext cx="5909204" cy="6449106"/>
          </a:xfrm>
          <a:prstGeom prst="rect">
            <a:avLst/>
          </a:prstGeom>
        </p:spPr>
        <p:txBody>
          <a:bodyPr>
            <a:normAutofit/>
          </a:bodyPr>
          <a:lstStyle/>
          <a:p>
            <a:pPr marL="330220" indent="-330220">
              <a:spcBef>
                <a:spcPts val="1842"/>
              </a:spcBef>
              <a:buSzPct val="60000"/>
              <a:defRPr sz="5000"/>
            </a:pPr>
            <a:r>
              <a:rPr sz="3600" dirty="0"/>
              <a:t>A questionnaire developed using the following domains</a:t>
            </a:r>
          </a:p>
          <a:p>
            <a:pPr marL="330220" indent="-330220">
              <a:spcBef>
                <a:spcPts val="1842"/>
              </a:spcBef>
              <a:buSzPct val="60000"/>
              <a:defRPr sz="5000"/>
            </a:pPr>
            <a:r>
              <a:rPr sz="3600" dirty="0"/>
              <a:t>Telephone follow up was carried out for patients </a:t>
            </a:r>
            <a:r>
              <a:rPr sz="3600" i="1" dirty="0"/>
              <a:t>at least</a:t>
            </a:r>
            <a:r>
              <a:rPr sz="3600" dirty="0"/>
              <a:t> one year post surgery</a:t>
            </a:r>
          </a:p>
        </p:txBody>
      </p:sp>
      <p:sp>
        <p:nvSpPr>
          <p:cNvPr id="182" name="Post procedural pain…"/>
          <p:cNvSpPr txBox="1"/>
          <p:nvPr/>
        </p:nvSpPr>
        <p:spPr>
          <a:xfrm>
            <a:off x="7589789" y="4574879"/>
            <a:ext cx="5102273" cy="3756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517" tIns="27517" rIns="27517" bIns="27517" anchor="ctr">
            <a:spAutoFit/>
          </a:bodyPr>
          <a:lstStyle/>
          <a:p>
            <a:pPr marL="244363" indent="-244363" algn="l">
              <a:buSzPct val="75000"/>
              <a:buChar char="•"/>
              <a:defRPr sz="3700"/>
            </a:pPr>
            <a:r>
              <a:rPr sz="2004" dirty="0"/>
              <a:t>Post procedural pain</a:t>
            </a:r>
          </a:p>
          <a:p>
            <a:pPr marL="574583" lvl="1" indent="-244363" algn="l">
              <a:buSzPct val="75000"/>
              <a:buChar char="•"/>
              <a:defRPr sz="3700"/>
            </a:pPr>
            <a:r>
              <a:rPr sz="2004" dirty="0"/>
              <a:t>Postoperative- (2 weeks)</a:t>
            </a:r>
          </a:p>
          <a:p>
            <a:pPr marL="574583" lvl="1" indent="-244363" algn="l">
              <a:buSzPct val="75000"/>
              <a:buChar char="•"/>
              <a:defRPr sz="3700"/>
            </a:pPr>
            <a:r>
              <a:rPr sz="2004" dirty="0"/>
              <a:t>Acute (2 weeks – 6 months)</a:t>
            </a:r>
          </a:p>
          <a:p>
            <a:pPr marL="574583" lvl="1" indent="-244363" algn="l">
              <a:buSzPct val="75000"/>
              <a:buChar char="•"/>
              <a:defRPr sz="3700"/>
            </a:pPr>
            <a:r>
              <a:rPr sz="2004" dirty="0"/>
              <a:t>Early chronic (6-12 months)</a:t>
            </a:r>
          </a:p>
          <a:p>
            <a:pPr marL="574583" lvl="1" indent="-244363" algn="l">
              <a:buSzPct val="75000"/>
              <a:buChar char="•"/>
              <a:defRPr sz="3700"/>
            </a:pPr>
            <a:r>
              <a:rPr sz="2004" dirty="0"/>
              <a:t>Late chronic (&gt; 1 year)</a:t>
            </a:r>
          </a:p>
          <a:p>
            <a:pPr marL="244363" indent="-244363" algn="l">
              <a:buSzPct val="75000"/>
              <a:buChar char="•"/>
              <a:defRPr sz="3700"/>
            </a:pPr>
            <a:r>
              <a:rPr sz="2004" dirty="0" err="1"/>
              <a:t>Paraesthesia</a:t>
            </a:r>
            <a:endParaRPr sz="2004" dirty="0"/>
          </a:p>
          <a:p>
            <a:pPr marL="244363" indent="-244363" algn="l">
              <a:buSzPct val="75000"/>
              <a:buChar char="•"/>
              <a:defRPr sz="3700"/>
            </a:pPr>
            <a:r>
              <a:rPr sz="2004" dirty="0"/>
              <a:t>Time to return to work/daily activities</a:t>
            </a:r>
          </a:p>
          <a:p>
            <a:pPr marL="244363" indent="-244363" algn="l">
              <a:buSzPct val="75000"/>
              <a:buChar char="•"/>
              <a:defRPr sz="3700"/>
            </a:pPr>
            <a:r>
              <a:rPr sz="2004" dirty="0"/>
              <a:t>Return to hospital</a:t>
            </a:r>
          </a:p>
          <a:p>
            <a:pPr marL="244363" indent="-244363" algn="l">
              <a:buSzPct val="75000"/>
              <a:buChar char="•"/>
              <a:defRPr sz="3700"/>
            </a:pPr>
            <a:r>
              <a:rPr sz="2004" dirty="0"/>
              <a:t>Recurrence of inguinal hernia</a:t>
            </a:r>
          </a:p>
          <a:p>
            <a:pPr marL="244363" indent="-244363" algn="l">
              <a:buSzPct val="75000"/>
              <a:buChar char="•"/>
              <a:defRPr sz="3700"/>
            </a:pPr>
            <a:r>
              <a:rPr sz="2004" dirty="0"/>
              <a:t>Port site hernia</a:t>
            </a:r>
          </a:p>
          <a:p>
            <a:pPr marL="244363" indent="-244363" algn="l">
              <a:buSzPct val="75000"/>
              <a:buChar char="•"/>
              <a:defRPr sz="3700"/>
            </a:pPr>
            <a:r>
              <a:rPr sz="2004" dirty="0"/>
              <a:t>Wound infection</a:t>
            </a:r>
          </a:p>
          <a:p>
            <a:pPr marL="244363" indent="-244363" algn="l">
              <a:buSzPct val="75000"/>
              <a:buChar char="•"/>
              <a:defRPr sz="3700"/>
            </a:pPr>
            <a:r>
              <a:rPr sz="2004" dirty="0"/>
              <a:t>Satisfaction</a:t>
            </a:r>
          </a:p>
        </p:txBody>
      </p:sp>
      <p:pic>
        <p:nvPicPr>
          <p:cNvPr id="3" name="Audio 2">
            <a:hlinkClick r:id="" action="ppaction://media"/>
            <a:extLst>
              <a:ext uri="{FF2B5EF4-FFF2-40B4-BE49-F238E27FC236}">
                <a16:creationId xmlns:a16="http://schemas.microsoft.com/office/drawing/2014/main" id="{DD4A68FD-7263-194A-ABA6-A5895E1307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50787" y="8111331"/>
            <a:ext cx="440267" cy="440267"/>
          </a:xfrm>
          <a:prstGeom prst="rect">
            <a:avLst/>
          </a:prstGeom>
        </p:spPr>
      </p:pic>
      <p:pic>
        <p:nvPicPr>
          <p:cNvPr id="8" name="Imagem 4">
            <a:extLst>
              <a:ext uri="{FF2B5EF4-FFF2-40B4-BE49-F238E27FC236}">
                <a16:creationId xmlns:a16="http://schemas.microsoft.com/office/drawing/2014/main" id="{5D38B71D-0AC7-0147-A9BE-F32C24A906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3208000" cy="2388682"/>
          </a:xfrm>
          <a:prstGeom prst="rect">
            <a:avLst/>
          </a:prstGeom>
        </p:spPr>
      </p:pic>
      <p:pic>
        <p:nvPicPr>
          <p:cNvPr id="9" name="Image" descr="Image">
            <a:extLst>
              <a:ext uri="{FF2B5EF4-FFF2-40B4-BE49-F238E27FC236}">
                <a16:creationId xmlns:a16="http://schemas.microsoft.com/office/drawing/2014/main" id="{AA5DA84C-E08E-474D-96E5-81F8FD078A52}"/>
              </a:ext>
            </a:extLst>
          </p:cNvPr>
          <p:cNvPicPr>
            <a:picLocks noChangeAspect="1"/>
          </p:cNvPicPr>
          <p:nvPr/>
        </p:nvPicPr>
        <p:blipFill>
          <a:blip r:embed="rId6">
            <a:extLst/>
          </a:blip>
          <a:stretch>
            <a:fillRect/>
          </a:stretch>
        </p:blipFill>
        <p:spPr>
          <a:xfrm>
            <a:off x="11205632" y="9105171"/>
            <a:ext cx="1919288" cy="715434"/>
          </a:xfrm>
          <a:prstGeom prst="rect">
            <a:avLst/>
          </a:prstGeom>
          <a:ln w="12700">
            <a:miter lim="400000"/>
          </a:ln>
        </p:spPr>
      </p:pic>
    </p:spTree>
  </p:cSld>
  <p:clrMapOvr>
    <a:masterClrMapping/>
  </p:clrMapOvr>
  <p:transition spd="med" advTm="149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2.2|0.8|3|3.9|0.4"/>
</p:tagLst>
</file>

<file path=ppt/tags/tag2.xml><?xml version="1.0" encoding="utf-8"?>
<p:tagLst xmlns:a="http://schemas.openxmlformats.org/drawingml/2006/main" xmlns:r="http://schemas.openxmlformats.org/officeDocument/2006/relationships" xmlns:p="http://schemas.openxmlformats.org/presentationml/2006/main">
  <p:tag name="TIMING" val="|0.7|4.7|3.9|11.8"/>
</p:tagLst>
</file>

<file path=ppt/tags/tag3.xml><?xml version="1.0" encoding="utf-8"?>
<p:tagLst xmlns:a="http://schemas.openxmlformats.org/drawingml/2006/main" xmlns:r="http://schemas.openxmlformats.org/officeDocument/2006/relationships" xmlns:p="http://schemas.openxmlformats.org/presentationml/2006/main">
  <p:tag name="TIMING" val="|0.7|6.1|6"/>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260</TotalTime>
  <Words>789</Words>
  <Application>Microsoft Macintosh PowerPoint</Application>
  <PresentationFormat>Custom</PresentationFormat>
  <Paragraphs>135</Paragraphs>
  <Slides>21</Slides>
  <Notes>0</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Bodoni SvtyTwo ITC TT-Book</vt:lpstr>
      <vt:lpstr>Calibri</vt:lpstr>
      <vt:lpstr>Helvetica</vt:lpstr>
      <vt:lpstr>Helvetica Neue</vt:lpstr>
      <vt:lpstr>Palatino</vt:lpstr>
      <vt:lpstr>Times Roman</vt:lpstr>
      <vt:lpstr>Zapf Dingbats</vt:lpstr>
      <vt:lpstr>New_Template4</vt:lpstr>
      <vt:lpstr>Laparoscopic TAPP Hernia repair:  patient reported outcomes</vt:lpstr>
      <vt:lpstr>Background</vt:lpstr>
      <vt:lpstr>Inguinal Hernia Repair</vt:lpstr>
      <vt:lpstr>Port Placement</vt:lpstr>
      <vt:lpstr>Total Abdominal Pre Peritoneal (TAPP)</vt:lpstr>
      <vt:lpstr>Surgical Technique</vt:lpstr>
      <vt:lpstr>Three 5mm ports</vt:lpstr>
      <vt:lpstr>Pros and Cons</vt:lpstr>
      <vt:lpstr>Patient Reported Outcomes</vt:lpstr>
      <vt:lpstr>Demographics</vt:lpstr>
      <vt:lpstr>Postoperative Pain</vt:lpstr>
      <vt:lpstr>Frequency </vt:lpstr>
      <vt:lpstr>Paraesthesia</vt:lpstr>
      <vt:lpstr>Period of Disability / Return to work</vt:lpstr>
      <vt:lpstr>Unilateral vs Bilateral repair</vt:lpstr>
      <vt:lpstr>Other outcomes</vt:lpstr>
      <vt:lpstr>Other outcomes</vt:lpstr>
      <vt:lpstr>Patient Satisfaction</vt:lpstr>
      <vt:lpstr>Conclusions</vt:lpstr>
      <vt:lpstr>Future developments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Laparoscopic TAPP Hernia repair:  patient reported outcomes</dc:title>
  <cp:lastModifiedBy>Naveed Hossain</cp:lastModifiedBy>
  <cp:revision>13</cp:revision>
  <dcterms:modified xsi:type="dcterms:W3CDTF">2020-10-11T21:55:21Z</dcterms:modified>
</cp:coreProperties>
</file>